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65" r:id="rId3"/>
    <p:sldId id="258" r:id="rId4"/>
    <p:sldId id="259" r:id="rId5"/>
    <p:sldId id="261" r:id="rId6"/>
    <p:sldId id="264" r:id="rId7"/>
  </p:sldIdLst>
  <p:sldSz cx="18288000" cy="10287000"/>
  <p:notesSz cx="6858000" cy="9144000"/>
  <p:embeddedFontLst>
    <p:embeddedFont>
      <p:font typeface="Pretendard Bold" panose="02000803000000020004" pitchFamily="2" charset="-127"/>
      <p:bold r:id="rId8"/>
    </p:embeddedFont>
    <p:embeddedFont>
      <p:font typeface="Pretendard Medium" panose="02000603000000020004" pitchFamily="2" charset="-127"/>
      <p:regular r:id="rId9"/>
      <p:bold r:id="rId10"/>
    </p:embeddedFont>
    <p:embeddedFont>
      <p:font typeface="Pretendard Regular" panose="02000503000000020004" pitchFamily="2" charset="-127"/>
      <p:regular r:id="rId1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autoAdjust="0"/>
    <p:restoredTop sz="94666" autoAdjust="0"/>
  </p:normalViewPr>
  <p:slideViewPr>
    <p:cSldViewPr>
      <p:cViewPr>
        <p:scale>
          <a:sx n="67" d="100"/>
          <a:sy n="67" d="100"/>
        </p:scale>
        <p:origin x="1000" y="21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1.fntdata"/><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4.fntdata"/><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font" Target="fonts/font2.fntdata"/><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9/15/24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9/15/24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9/15/24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9/15/24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9/15/24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9/15/24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9/15/24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9/15/24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9/15/24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9/15/24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9/15/24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9/15/24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png"/></Relationships>
</file>

<file path=ppt/slides/_rels/slide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6.png"/><Relationship Id="rId18" Type="http://schemas.openxmlformats.org/officeDocument/2006/relationships/image" Target="../media/image31.png"/><Relationship Id="rId3" Type="http://schemas.openxmlformats.org/officeDocument/2006/relationships/image" Target="../media/image16.png"/><Relationship Id="rId7" Type="http://schemas.openxmlformats.org/officeDocument/2006/relationships/image" Target="../media/image20.png"/><Relationship Id="rId12" Type="http://schemas.openxmlformats.org/officeDocument/2006/relationships/image" Target="../media/image25.png"/><Relationship Id="rId17" Type="http://schemas.openxmlformats.org/officeDocument/2006/relationships/image" Target="../media/image30.png"/><Relationship Id="rId2" Type="http://schemas.openxmlformats.org/officeDocument/2006/relationships/image" Target="../media/image15.png"/><Relationship Id="rId16" Type="http://schemas.openxmlformats.org/officeDocument/2006/relationships/image" Target="../media/image29.png"/><Relationship Id="rId20" Type="http://schemas.openxmlformats.org/officeDocument/2006/relationships/image" Target="../media/image33.png"/><Relationship Id="rId1" Type="http://schemas.openxmlformats.org/officeDocument/2006/relationships/slideLayout" Target="../slideLayouts/slideLayout7.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18.png"/><Relationship Id="rId15" Type="http://schemas.openxmlformats.org/officeDocument/2006/relationships/image" Target="../media/image28.png"/><Relationship Id="rId10" Type="http://schemas.openxmlformats.org/officeDocument/2006/relationships/image" Target="../media/image23.png"/><Relationship Id="rId19" Type="http://schemas.openxmlformats.org/officeDocument/2006/relationships/image" Target="../media/image32.svg"/><Relationship Id="rId4" Type="http://schemas.openxmlformats.org/officeDocument/2006/relationships/image" Target="../media/image17.png"/><Relationship Id="rId9" Type="http://schemas.openxmlformats.org/officeDocument/2006/relationships/image" Target="../media/image22.png"/><Relationship Id="rId14" Type="http://schemas.openxmlformats.org/officeDocument/2006/relationships/image" Target="../media/image27.png"/></Relationships>
</file>

<file path=ppt/slides/_rels/slide4.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4.png"/><Relationship Id="rId7" Type="http://schemas.openxmlformats.org/officeDocument/2006/relationships/image" Target="../media/image37.png"/><Relationship Id="rId2"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29.png"/><Relationship Id="rId4" Type="http://schemas.openxmlformats.org/officeDocument/2006/relationships/image" Target="../media/image35.png"/></Relationships>
</file>

<file path=ppt/slides/_rels/slide5.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image" Target="../media/image39.png"/><Relationship Id="rId1" Type="http://schemas.openxmlformats.org/officeDocument/2006/relationships/slideLayout" Target="../slideLayouts/slideLayout7.xml"/><Relationship Id="rId6" Type="http://schemas.openxmlformats.org/officeDocument/2006/relationships/image" Target="../media/image43.png"/><Relationship Id="rId11" Type="http://schemas.openxmlformats.org/officeDocument/2006/relationships/image" Target="../media/image48.png"/><Relationship Id="rId5" Type="http://schemas.openxmlformats.org/officeDocument/2006/relationships/image" Target="../media/image42.png"/><Relationship Id="rId10" Type="http://schemas.openxmlformats.org/officeDocument/2006/relationships/image" Target="../media/image47.png"/><Relationship Id="rId4" Type="http://schemas.openxmlformats.org/officeDocument/2006/relationships/image" Target="../media/image41.png"/><Relationship Id="rId9" Type="http://schemas.openxmlformats.org/officeDocument/2006/relationships/image" Target="../media/image46.png"/></Relationships>
</file>

<file path=ppt/slides/_rels/slide6.xml.rels><?xml version="1.0" encoding="UTF-8" standalone="yes"?>
<Relationships xmlns="http://schemas.openxmlformats.org/package/2006/relationships"><Relationship Id="rId8" Type="http://schemas.openxmlformats.org/officeDocument/2006/relationships/image" Target="../media/image52.png"/><Relationship Id="rId13" Type="http://schemas.openxmlformats.org/officeDocument/2006/relationships/image" Target="../media/image57.png"/><Relationship Id="rId3" Type="http://schemas.openxmlformats.org/officeDocument/2006/relationships/image" Target="../media/image47.png"/><Relationship Id="rId7" Type="http://schemas.openxmlformats.org/officeDocument/2006/relationships/image" Target="../media/image51.png"/><Relationship Id="rId12" Type="http://schemas.openxmlformats.org/officeDocument/2006/relationships/image" Target="../media/image56.png"/><Relationship Id="rId2" Type="http://schemas.openxmlformats.org/officeDocument/2006/relationships/image" Target="../media/image45.png"/><Relationship Id="rId1" Type="http://schemas.openxmlformats.org/officeDocument/2006/relationships/slideLayout" Target="../slideLayouts/slideLayout7.xml"/><Relationship Id="rId6" Type="http://schemas.openxmlformats.org/officeDocument/2006/relationships/image" Target="../media/image50.png"/><Relationship Id="rId11" Type="http://schemas.openxmlformats.org/officeDocument/2006/relationships/image" Target="../media/image55.png"/><Relationship Id="rId5" Type="http://schemas.openxmlformats.org/officeDocument/2006/relationships/image" Target="../media/image48.png"/><Relationship Id="rId10" Type="http://schemas.openxmlformats.org/officeDocument/2006/relationships/image" Target="../media/image54.png"/><Relationship Id="rId4" Type="http://schemas.openxmlformats.org/officeDocument/2006/relationships/image" Target="../media/image49.png"/><Relationship Id="rId9" Type="http://schemas.openxmlformats.org/officeDocument/2006/relationships/image" Target="../media/image53.png"/><Relationship Id="rId14" Type="http://schemas.openxmlformats.org/officeDocument/2006/relationships/image" Target="../media/image4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tretch>
            <a:fillRect/>
          </a:stretch>
        </p:blipFill>
        <p:spPr>
          <a:xfrm rot="16200000">
            <a:off x="3289300" y="6515100"/>
            <a:ext cx="482600" cy="5194300"/>
          </a:xfrm>
          <a:prstGeom prst="rect">
            <a:avLst/>
          </a:prstGeom>
        </p:spPr>
      </p:pic>
      <p:grpSp>
        <p:nvGrpSpPr>
          <p:cNvPr id="3" name="Group 3"/>
          <p:cNvGrpSpPr/>
          <p:nvPr/>
        </p:nvGrpSpPr>
        <p:grpSpPr>
          <a:xfrm>
            <a:off x="2147483647" y="2147483647"/>
            <a:ext cx="2147483647" cy="2147483647"/>
            <a:chOff x="0" y="0"/>
            <a:chExt cx="0" cy="0"/>
          </a:xfrm>
        </p:grpSpPr>
      </p:grpSp>
      <p:pic>
        <p:nvPicPr>
          <p:cNvPr id="4" name="Picture 4"/>
          <p:cNvPicPr>
            <a:picLocks noChangeAspect="1"/>
          </p:cNvPicPr>
          <p:nvPr/>
        </p:nvPicPr>
        <p:blipFill>
          <a:blip r:embed="rId3">
            <a:alphaModFix amt="20000"/>
          </a:blip>
          <a:stretch>
            <a:fillRect/>
          </a:stretch>
        </p:blipFill>
        <p:spPr>
          <a:xfrm rot="-2700000">
            <a:off x="977900" y="4546600"/>
            <a:ext cx="2857500" cy="2857500"/>
          </a:xfrm>
          <a:prstGeom prst="rect">
            <a:avLst/>
          </a:prstGeom>
        </p:spPr>
      </p:pic>
      <p:pic>
        <p:nvPicPr>
          <p:cNvPr id="5" name="Picture 5"/>
          <p:cNvPicPr>
            <a:picLocks noChangeAspect="1"/>
          </p:cNvPicPr>
          <p:nvPr/>
        </p:nvPicPr>
        <p:blipFill>
          <a:blip r:embed="rId4"/>
          <a:stretch>
            <a:fillRect/>
          </a:stretch>
        </p:blipFill>
        <p:spPr>
          <a:xfrm rot="-2700000">
            <a:off x="1689100" y="5257800"/>
            <a:ext cx="1422400" cy="1422400"/>
          </a:xfrm>
          <a:prstGeom prst="rect">
            <a:avLst/>
          </a:prstGeom>
        </p:spPr>
      </p:pic>
      <p:pic>
        <p:nvPicPr>
          <p:cNvPr id="6" name="Picture 6"/>
          <p:cNvPicPr>
            <a:picLocks noChangeAspect="1"/>
          </p:cNvPicPr>
          <p:nvPr/>
        </p:nvPicPr>
        <p:blipFill>
          <a:blip r:embed="rId5"/>
          <a:stretch>
            <a:fillRect/>
          </a:stretch>
        </p:blipFill>
        <p:spPr>
          <a:xfrm>
            <a:off x="2336800" y="5905500"/>
            <a:ext cx="127000" cy="127000"/>
          </a:xfrm>
          <a:prstGeom prst="rect">
            <a:avLst/>
          </a:prstGeom>
        </p:spPr>
      </p:pic>
      <p:pic>
        <p:nvPicPr>
          <p:cNvPr id="7" name="Picture 7"/>
          <p:cNvPicPr>
            <a:picLocks noChangeAspect="1"/>
          </p:cNvPicPr>
          <p:nvPr/>
        </p:nvPicPr>
        <p:blipFill>
          <a:blip r:embed="rId6"/>
          <a:stretch>
            <a:fillRect/>
          </a:stretch>
        </p:blipFill>
        <p:spPr>
          <a:xfrm>
            <a:off x="-279400" y="5956300"/>
            <a:ext cx="18948400" cy="25400"/>
          </a:xfrm>
          <a:prstGeom prst="rect">
            <a:avLst/>
          </a:prstGeom>
        </p:spPr>
      </p:pic>
      <p:sp>
        <p:nvSpPr>
          <p:cNvPr id="8" name="TextBox 8"/>
          <p:cNvSpPr txBox="1"/>
          <p:nvPr/>
        </p:nvSpPr>
        <p:spPr>
          <a:xfrm>
            <a:off x="933449" y="8442649"/>
            <a:ext cx="6146800" cy="431800"/>
          </a:xfrm>
          <a:prstGeom prst="rect">
            <a:avLst/>
          </a:prstGeom>
        </p:spPr>
        <p:txBody>
          <a:bodyPr lIns="0" tIns="0" rIns="0" bIns="0" rtlCol="0" anchor="ctr"/>
          <a:lstStyle/>
          <a:p>
            <a:pPr lvl="0" algn="l">
              <a:lnSpc>
                <a:spcPct val="116199"/>
              </a:lnSpc>
            </a:pPr>
            <a:r>
              <a:rPr lang="en-US" sz="1600" b="0" i="0" u="none" strike="noStrike" dirty="0">
                <a:solidFill>
                  <a:srgbClr val="B4D5CB"/>
                </a:solidFill>
                <a:latin typeface="Pretendard Medium"/>
              </a:rPr>
              <a:t>Sree Kokkonda, Yekalaivan </a:t>
            </a:r>
            <a:r>
              <a:rPr lang="en-US" sz="1600" b="0" i="0" u="none" strike="noStrike" dirty="0" err="1">
                <a:solidFill>
                  <a:srgbClr val="B4D5CB"/>
                </a:solidFill>
                <a:latin typeface="Pretendard Medium"/>
              </a:rPr>
              <a:t>Aiyanar</a:t>
            </a:r>
            <a:r>
              <a:rPr lang="en-US" sz="1600" b="0" i="0" u="none" strike="noStrike" dirty="0">
                <a:solidFill>
                  <a:srgbClr val="B4D5CB"/>
                </a:solidFill>
                <a:latin typeface="Pretendard Medium"/>
              </a:rPr>
              <a:t>, </a:t>
            </a:r>
            <a:r>
              <a:rPr lang="en-US" sz="1600" b="0" i="0" u="none" strike="noStrike" dirty="0" err="1">
                <a:solidFill>
                  <a:srgbClr val="B4D5CB"/>
                </a:solidFill>
                <a:latin typeface="Pretendard Medium"/>
              </a:rPr>
              <a:t>Tanishka</a:t>
            </a:r>
            <a:r>
              <a:rPr lang="en-US" sz="1600" b="0" i="0" u="none" strike="noStrike" dirty="0">
                <a:solidFill>
                  <a:srgbClr val="B4D5CB"/>
                </a:solidFill>
                <a:latin typeface="Pretendard Medium"/>
              </a:rPr>
              <a:t> </a:t>
            </a:r>
            <a:r>
              <a:rPr lang="en-US" sz="1600" b="0" i="0" u="none" strike="noStrike" dirty="0" err="1">
                <a:solidFill>
                  <a:srgbClr val="B4D5CB"/>
                </a:solidFill>
                <a:latin typeface="Pretendard Medium"/>
              </a:rPr>
              <a:t>Gangadharan</a:t>
            </a:r>
            <a:r>
              <a:rPr lang="en-US" sz="1600" b="0" i="0" u="none" strike="noStrike" dirty="0">
                <a:solidFill>
                  <a:srgbClr val="B4D5CB"/>
                </a:solidFill>
                <a:latin typeface="Pretendard Medium"/>
              </a:rPr>
              <a:t> Latha</a:t>
            </a:r>
          </a:p>
        </p:txBody>
      </p:sp>
      <p:sp>
        <p:nvSpPr>
          <p:cNvPr id="9" name="TextBox 9"/>
          <p:cNvSpPr txBox="1"/>
          <p:nvPr/>
        </p:nvSpPr>
        <p:spPr>
          <a:xfrm>
            <a:off x="1206500" y="8915400"/>
            <a:ext cx="4699000" cy="381000"/>
          </a:xfrm>
          <a:prstGeom prst="rect">
            <a:avLst/>
          </a:prstGeom>
        </p:spPr>
        <p:txBody>
          <a:bodyPr lIns="0" tIns="0" rIns="0" bIns="0" rtlCol="0" anchor="ctr"/>
          <a:lstStyle/>
          <a:p>
            <a:pPr lvl="0" algn="l">
              <a:lnSpc>
                <a:spcPct val="116199"/>
              </a:lnSpc>
            </a:pPr>
            <a:r>
              <a:rPr lang="en-US" sz="2200" dirty="0" err="1">
                <a:solidFill>
                  <a:srgbClr val="B4D5CB"/>
                </a:solidFill>
                <a:latin typeface="Pretendard Medium"/>
              </a:rPr>
              <a:t>EduBites</a:t>
            </a:r>
            <a:r>
              <a:rPr lang="en-US" sz="2200" dirty="0">
                <a:solidFill>
                  <a:srgbClr val="B4D5CB"/>
                </a:solidFill>
                <a:latin typeface="Pretendard Medium"/>
              </a:rPr>
              <a:t>: </a:t>
            </a:r>
            <a:r>
              <a:rPr lang="en-US" sz="2200" b="0" i="0" u="none" strike="noStrike" dirty="0">
                <a:solidFill>
                  <a:srgbClr val="B4D5CB"/>
                </a:solidFill>
                <a:latin typeface="Pretendard Medium"/>
              </a:rPr>
              <a:t>The TikTok for Learning</a:t>
            </a:r>
          </a:p>
        </p:txBody>
      </p:sp>
      <p:sp>
        <p:nvSpPr>
          <p:cNvPr id="10" name="TextBox 10"/>
          <p:cNvSpPr txBox="1"/>
          <p:nvPr/>
        </p:nvSpPr>
        <p:spPr>
          <a:xfrm>
            <a:off x="914400" y="812800"/>
            <a:ext cx="12661900" cy="2286000"/>
          </a:xfrm>
          <a:prstGeom prst="rect">
            <a:avLst/>
          </a:prstGeom>
        </p:spPr>
        <p:txBody>
          <a:bodyPr lIns="0" tIns="0" rIns="0" bIns="0" rtlCol="0" anchor="ctr"/>
          <a:lstStyle/>
          <a:p>
            <a:pPr lvl="0" algn="l">
              <a:lnSpc>
                <a:spcPct val="78850"/>
              </a:lnSpc>
            </a:pPr>
            <a:r>
              <a:rPr lang="en-US" sz="7600" b="0" i="0" u="none" strike="noStrike" spc="2700" dirty="0">
                <a:solidFill>
                  <a:srgbClr val="FFFFFF"/>
                </a:solidFill>
                <a:latin typeface="Ostrich Sans Medium"/>
              </a:rPr>
              <a:t>Forest Hacks Hackathon</a:t>
            </a:r>
          </a:p>
        </p:txBody>
      </p:sp>
      <p:pic>
        <p:nvPicPr>
          <p:cNvPr id="11" name="Picture 11"/>
          <p:cNvPicPr>
            <a:picLocks noChangeAspect="1"/>
          </p:cNvPicPr>
          <p:nvPr/>
        </p:nvPicPr>
        <p:blipFill>
          <a:blip r:embed="rId7"/>
          <a:stretch>
            <a:fillRect/>
          </a:stretch>
        </p:blipFill>
        <p:spPr>
          <a:xfrm rot="5400000">
            <a:off x="8026400" y="4940300"/>
            <a:ext cx="11722100" cy="25400"/>
          </a:xfrm>
          <a:prstGeom prst="rect">
            <a:avLst/>
          </a:prstGeom>
        </p:spPr>
      </p:pic>
      <p:grpSp>
        <p:nvGrpSpPr>
          <p:cNvPr id="12" name="Group 12"/>
          <p:cNvGrpSpPr/>
          <p:nvPr/>
        </p:nvGrpSpPr>
        <p:grpSpPr>
          <a:xfrm>
            <a:off x="2147483647" y="-2147483648"/>
            <a:ext cx="2147483647" cy="2147483647"/>
            <a:chOff x="0" y="0"/>
            <a:chExt cx="0" cy="0"/>
          </a:xfrm>
        </p:grpSpPr>
      </p:grpSp>
      <p:pic>
        <p:nvPicPr>
          <p:cNvPr id="13" name="Picture 13"/>
          <p:cNvPicPr>
            <a:picLocks noChangeAspect="1"/>
          </p:cNvPicPr>
          <p:nvPr/>
        </p:nvPicPr>
        <p:blipFill>
          <a:blip r:embed="rId8">
            <a:alphaModFix amt="30000"/>
          </a:blip>
          <a:stretch>
            <a:fillRect/>
          </a:stretch>
        </p:blipFill>
        <p:spPr>
          <a:xfrm rot="-2700000">
            <a:off x="12839700" y="-469900"/>
            <a:ext cx="2082800" cy="2082800"/>
          </a:xfrm>
          <a:prstGeom prst="rect">
            <a:avLst/>
          </a:prstGeom>
        </p:spPr>
      </p:pic>
      <p:pic>
        <p:nvPicPr>
          <p:cNvPr id="14" name="Picture 14"/>
          <p:cNvPicPr>
            <a:picLocks noChangeAspect="1"/>
          </p:cNvPicPr>
          <p:nvPr/>
        </p:nvPicPr>
        <p:blipFill>
          <a:blip r:embed="rId5"/>
          <a:stretch>
            <a:fillRect/>
          </a:stretch>
        </p:blipFill>
        <p:spPr>
          <a:xfrm>
            <a:off x="13830300" y="508000"/>
            <a:ext cx="127000" cy="127000"/>
          </a:xfrm>
          <a:prstGeom prst="rect">
            <a:avLst/>
          </a:prstGeom>
        </p:spPr>
      </p:pic>
      <p:grpSp>
        <p:nvGrpSpPr>
          <p:cNvPr id="15" name="Group 15"/>
          <p:cNvGrpSpPr/>
          <p:nvPr/>
        </p:nvGrpSpPr>
        <p:grpSpPr>
          <a:xfrm>
            <a:off x="2147483647" y="2147483647"/>
            <a:ext cx="2147483647" cy="2147483647"/>
            <a:chOff x="0" y="0"/>
            <a:chExt cx="0" cy="0"/>
          </a:xfrm>
        </p:grpSpPr>
      </p:grpSp>
      <p:pic>
        <p:nvPicPr>
          <p:cNvPr id="16" name="Picture 16"/>
          <p:cNvPicPr>
            <a:picLocks noChangeAspect="1"/>
          </p:cNvPicPr>
          <p:nvPr/>
        </p:nvPicPr>
        <p:blipFill>
          <a:blip r:embed="rId9">
            <a:alphaModFix amt="30000"/>
          </a:blip>
          <a:stretch>
            <a:fillRect/>
          </a:stretch>
        </p:blipFill>
        <p:spPr>
          <a:xfrm rot="-2700000">
            <a:off x="11201400" y="3276600"/>
            <a:ext cx="5346700" cy="5346700"/>
          </a:xfrm>
          <a:prstGeom prst="rect">
            <a:avLst/>
          </a:prstGeom>
        </p:spPr>
      </p:pic>
      <p:pic>
        <p:nvPicPr>
          <p:cNvPr id="17" name="Picture 17"/>
          <p:cNvPicPr>
            <a:picLocks noChangeAspect="1"/>
          </p:cNvPicPr>
          <p:nvPr/>
        </p:nvPicPr>
        <p:blipFill>
          <a:blip r:embed="rId10"/>
          <a:stretch>
            <a:fillRect/>
          </a:stretch>
        </p:blipFill>
        <p:spPr>
          <a:xfrm rot="-2700000">
            <a:off x="9271000" y="4076700"/>
            <a:ext cx="5384800" cy="25400"/>
          </a:xfrm>
          <a:prstGeom prst="rect">
            <a:avLst/>
          </a:prstGeom>
        </p:spPr>
      </p:pic>
      <p:pic>
        <p:nvPicPr>
          <p:cNvPr id="18" name="Picture 18"/>
          <p:cNvPicPr>
            <a:picLocks noChangeAspect="1"/>
          </p:cNvPicPr>
          <p:nvPr/>
        </p:nvPicPr>
        <p:blipFill>
          <a:blip r:embed="rId11"/>
          <a:stretch>
            <a:fillRect/>
          </a:stretch>
        </p:blipFill>
        <p:spPr>
          <a:xfrm rot="-2700000">
            <a:off x="13093700" y="7823200"/>
            <a:ext cx="5372100" cy="25400"/>
          </a:xfrm>
          <a:prstGeom prst="rect">
            <a:avLst/>
          </a:prstGeom>
        </p:spPr>
      </p:pic>
      <p:pic>
        <p:nvPicPr>
          <p:cNvPr id="19" name="Picture 19"/>
          <p:cNvPicPr>
            <a:picLocks noChangeAspect="1"/>
          </p:cNvPicPr>
          <p:nvPr/>
        </p:nvPicPr>
        <p:blipFill>
          <a:blip r:embed="rId12"/>
          <a:stretch>
            <a:fillRect/>
          </a:stretch>
        </p:blipFill>
        <p:spPr>
          <a:xfrm rot="2700000">
            <a:off x="13169900" y="4076700"/>
            <a:ext cx="5308600" cy="25400"/>
          </a:xfrm>
          <a:prstGeom prst="rect">
            <a:avLst/>
          </a:prstGeom>
        </p:spPr>
      </p:pic>
      <p:pic>
        <p:nvPicPr>
          <p:cNvPr id="20" name="Picture 20"/>
          <p:cNvPicPr>
            <a:picLocks noChangeAspect="1"/>
          </p:cNvPicPr>
          <p:nvPr/>
        </p:nvPicPr>
        <p:blipFill>
          <a:blip r:embed="rId13"/>
          <a:stretch>
            <a:fillRect/>
          </a:stretch>
        </p:blipFill>
        <p:spPr>
          <a:xfrm rot="2700000">
            <a:off x="9258300" y="7810500"/>
            <a:ext cx="5372100" cy="25400"/>
          </a:xfrm>
          <a:prstGeom prst="rect">
            <a:avLst/>
          </a:prstGeom>
        </p:spPr>
      </p:pic>
      <p:pic>
        <p:nvPicPr>
          <p:cNvPr id="21" name="Picture 21"/>
          <p:cNvPicPr>
            <a:picLocks noChangeAspect="1"/>
          </p:cNvPicPr>
          <p:nvPr/>
        </p:nvPicPr>
        <p:blipFill>
          <a:blip r:embed="rId5"/>
          <a:stretch>
            <a:fillRect/>
          </a:stretch>
        </p:blipFill>
        <p:spPr>
          <a:xfrm>
            <a:off x="10045700" y="5892800"/>
            <a:ext cx="127000" cy="127000"/>
          </a:xfrm>
          <a:prstGeom prst="rect">
            <a:avLst/>
          </a:prstGeom>
        </p:spPr>
      </p:pic>
      <p:pic>
        <p:nvPicPr>
          <p:cNvPr id="22" name="Picture 22"/>
          <p:cNvPicPr>
            <a:picLocks noChangeAspect="1"/>
          </p:cNvPicPr>
          <p:nvPr/>
        </p:nvPicPr>
        <p:blipFill>
          <a:blip r:embed="rId5"/>
          <a:stretch>
            <a:fillRect/>
          </a:stretch>
        </p:blipFill>
        <p:spPr>
          <a:xfrm>
            <a:off x="13817600" y="5892800"/>
            <a:ext cx="127000" cy="127000"/>
          </a:xfrm>
          <a:prstGeom prst="rect">
            <a:avLst/>
          </a:prstGeom>
        </p:spPr>
      </p:pic>
      <p:pic>
        <p:nvPicPr>
          <p:cNvPr id="23" name="Picture 23"/>
          <p:cNvPicPr>
            <a:picLocks noChangeAspect="1"/>
          </p:cNvPicPr>
          <p:nvPr/>
        </p:nvPicPr>
        <p:blipFill>
          <a:blip r:embed="rId5"/>
          <a:stretch>
            <a:fillRect/>
          </a:stretch>
        </p:blipFill>
        <p:spPr>
          <a:xfrm>
            <a:off x="13817600" y="2159000"/>
            <a:ext cx="127000" cy="127000"/>
          </a:xfrm>
          <a:prstGeom prst="rect">
            <a:avLst/>
          </a:prstGeom>
        </p:spPr>
      </p:pic>
      <p:pic>
        <p:nvPicPr>
          <p:cNvPr id="24" name="Picture 24"/>
          <p:cNvPicPr>
            <a:picLocks noChangeAspect="1"/>
          </p:cNvPicPr>
          <p:nvPr/>
        </p:nvPicPr>
        <p:blipFill>
          <a:blip r:embed="rId5"/>
          <a:stretch>
            <a:fillRect/>
          </a:stretch>
        </p:blipFill>
        <p:spPr>
          <a:xfrm>
            <a:off x="13830300" y="9664700"/>
            <a:ext cx="127000" cy="127000"/>
          </a:xfrm>
          <a:prstGeom prst="rect">
            <a:avLst/>
          </a:prstGeom>
        </p:spPr>
      </p:pic>
      <p:pic>
        <p:nvPicPr>
          <p:cNvPr id="25" name="Picture 25"/>
          <p:cNvPicPr>
            <a:picLocks noChangeAspect="1"/>
          </p:cNvPicPr>
          <p:nvPr/>
        </p:nvPicPr>
        <p:blipFill>
          <a:blip r:embed="rId5"/>
          <a:stretch>
            <a:fillRect/>
          </a:stretch>
        </p:blipFill>
        <p:spPr>
          <a:xfrm>
            <a:off x="17576800" y="5892800"/>
            <a:ext cx="127000" cy="127000"/>
          </a:xfrm>
          <a:prstGeom prst="rect">
            <a:avLst/>
          </a:prstGeom>
        </p:spPr>
      </p:pic>
      <p:pic>
        <p:nvPicPr>
          <p:cNvPr id="26" name="Picture 26"/>
          <p:cNvPicPr>
            <a:picLocks noChangeAspect="1"/>
          </p:cNvPicPr>
          <p:nvPr/>
        </p:nvPicPr>
        <p:blipFill>
          <a:blip r:embed="rId14"/>
          <a:stretch>
            <a:fillRect/>
          </a:stretch>
        </p:blipFill>
        <p:spPr>
          <a:xfrm rot="-2700000">
            <a:off x="11201400" y="5930900"/>
            <a:ext cx="5346700" cy="25400"/>
          </a:xfrm>
          <a:prstGeom prst="rect">
            <a:avLst/>
          </a:prstGeom>
        </p:spPr>
      </p:pic>
      <p:pic>
        <p:nvPicPr>
          <p:cNvPr id="27" name="Picture 27"/>
          <p:cNvPicPr>
            <a:picLocks noChangeAspect="1"/>
          </p:cNvPicPr>
          <p:nvPr/>
        </p:nvPicPr>
        <p:blipFill>
          <a:blip r:embed="rId14"/>
          <a:stretch>
            <a:fillRect/>
          </a:stretch>
        </p:blipFill>
        <p:spPr>
          <a:xfrm rot="2700000">
            <a:off x="11201400" y="5930900"/>
            <a:ext cx="5346700" cy="25400"/>
          </a:xfrm>
          <a:prstGeom prst="rect">
            <a:avLst/>
          </a:prstGeom>
        </p:spPr>
      </p:pic>
      <p:pic>
        <p:nvPicPr>
          <p:cNvPr id="28" name="Picture 28"/>
          <p:cNvPicPr>
            <a:picLocks noChangeAspect="1"/>
          </p:cNvPicPr>
          <p:nvPr/>
        </p:nvPicPr>
        <p:blipFill>
          <a:blip r:embed="rId5"/>
          <a:stretch>
            <a:fillRect/>
          </a:stretch>
        </p:blipFill>
        <p:spPr>
          <a:xfrm>
            <a:off x="11925300" y="7785100"/>
            <a:ext cx="127000" cy="127000"/>
          </a:xfrm>
          <a:prstGeom prst="rect">
            <a:avLst/>
          </a:prstGeom>
        </p:spPr>
      </p:pic>
      <p:pic>
        <p:nvPicPr>
          <p:cNvPr id="29" name="Picture 29"/>
          <p:cNvPicPr>
            <a:picLocks noChangeAspect="1"/>
          </p:cNvPicPr>
          <p:nvPr/>
        </p:nvPicPr>
        <p:blipFill>
          <a:blip r:embed="rId5"/>
          <a:stretch>
            <a:fillRect/>
          </a:stretch>
        </p:blipFill>
        <p:spPr>
          <a:xfrm>
            <a:off x="15709900" y="3987800"/>
            <a:ext cx="127000" cy="127000"/>
          </a:xfrm>
          <a:prstGeom prst="rect">
            <a:avLst/>
          </a:prstGeom>
        </p:spPr>
      </p:pic>
      <p:pic>
        <p:nvPicPr>
          <p:cNvPr id="30" name="Picture 30"/>
          <p:cNvPicPr>
            <a:picLocks noChangeAspect="1"/>
          </p:cNvPicPr>
          <p:nvPr/>
        </p:nvPicPr>
        <p:blipFill>
          <a:blip r:embed="rId5"/>
          <a:stretch>
            <a:fillRect/>
          </a:stretch>
        </p:blipFill>
        <p:spPr>
          <a:xfrm>
            <a:off x="11950700" y="3987800"/>
            <a:ext cx="127000" cy="127000"/>
          </a:xfrm>
          <a:prstGeom prst="rect">
            <a:avLst/>
          </a:prstGeom>
        </p:spPr>
      </p:pic>
      <p:pic>
        <p:nvPicPr>
          <p:cNvPr id="31" name="Picture 31"/>
          <p:cNvPicPr>
            <a:picLocks noChangeAspect="1"/>
          </p:cNvPicPr>
          <p:nvPr/>
        </p:nvPicPr>
        <p:blipFill>
          <a:blip r:embed="rId5"/>
          <a:stretch>
            <a:fillRect/>
          </a:stretch>
        </p:blipFill>
        <p:spPr>
          <a:xfrm>
            <a:off x="15697200" y="7772400"/>
            <a:ext cx="127000" cy="12700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2286" y="0"/>
            <a:ext cx="18283428" cy="10287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9" name="Picture 18" descr="A group of people on a green background&#10;&#10;Description automatically generated">
            <a:extLst>
              <a:ext uri="{FF2B5EF4-FFF2-40B4-BE49-F238E27FC236}">
                <a16:creationId xmlns:a16="http://schemas.microsoft.com/office/drawing/2014/main" id="{5767ABC2-DA32-662E-2018-5C25D8177A60}"/>
              </a:ext>
            </a:extLst>
          </p:cNvPr>
          <p:cNvPicPr>
            <a:picLocks noChangeAspect="1"/>
          </p:cNvPicPr>
          <p:nvPr/>
        </p:nvPicPr>
        <p:blipFill>
          <a:blip r:embed="rId2"/>
          <a:srcRect l="870" r="-1" b="-1"/>
          <a:stretch/>
        </p:blipFill>
        <p:spPr>
          <a:xfrm>
            <a:off x="20" y="1923"/>
            <a:ext cx="18287980" cy="10285077"/>
          </a:xfrm>
          <a:prstGeom prst="rect">
            <a:avLst/>
          </a:prstGeom>
        </p:spPr>
      </p:pic>
    </p:spTree>
    <p:extLst>
      <p:ext uri="{BB962C8B-B14F-4D97-AF65-F5344CB8AC3E}">
        <p14:creationId xmlns:p14="http://schemas.microsoft.com/office/powerpoint/2010/main" val="21195192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B4D5CB"/>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tretch>
            <a:fillRect/>
          </a:stretch>
        </p:blipFill>
        <p:spPr>
          <a:xfrm>
            <a:off x="-279400" y="9296400"/>
            <a:ext cx="18948400" cy="25400"/>
          </a:xfrm>
          <a:prstGeom prst="rect">
            <a:avLst/>
          </a:prstGeom>
        </p:spPr>
      </p:pic>
      <p:grpSp>
        <p:nvGrpSpPr>
          <p:cNvPr id="3" name="Group 3"/>
          <p:cNvGrpSpPr/>
          <p:nvPr/>
        </p:nvGrpSpPr>
        <p:grpSpPr>
          <a:xfrm>
            <a:off x="-2147483648" y="2147483647"/>
            <a:ext cx="2147483647" cy="2147483647"/>
            <a:chOff x="0" y="0"/>
            <a:chExt cx="0" cy="0"/>
          </a:xfrm>
        </p:grpSpPr>
      </p:grpSp>
      <p:grpSp>
        <p:nvGrpSpPr>
          <p:cNvPr id="4" name="Group 4"/>
          <p:cNvGrpSpPr/>
          <p:nvPr/>
        </p:nvGrpSpPr>
        <p:grpSpPr>
          <a:xfrm>
            <a:off x="2147483647" y="2147483647"/>
            <a:ext cx="2147483647" cy="2147483647"/>
            <a:chOff x="0" y="0"/>
            <a:chExt cx="0" cy="0"/>
          </a:xfrm>
        </p:grpSpPr>
      </p:grpSp>
      <p:pic>
        <p:nvPicPr>
          <p:cNvPr id="5" name="Picture 5"/>
          <p:cNvPicPr>
            <a:picLocks noChangeAspect="1"/>
          </p:cNvPicPr>
          <p:nvPr/>
        </p:nvPicPr>
        <p:blipFill>
          <a:blip r:embed="rId3">
            <a:alphaModFix amt="18000"/>
          </a:blip>
          <a:stretch>
            <a:fillRect/>
          </a:stretch>
        </p:blipFill>
        <p:spPr>
          <a:xfrm rot="-2700000">
            <a:off x="5041900" y="5727700"/>
            <a:ext cx="1181100" cy="1181100"/>
          </a:xfrm>
          <a:prstGeom prst="rect">
            <a:avLst/>
          </a:prstGeom>
        </p:spPr>
      </p:pic>
      <p:pic>
        <p:nvPicPr>
          <p:cNvPr id="6" name="Picture 6"/>
          <p:cNvPicPr>
            <a:picLocks noChangeAspect="1"/>
          </p:cNvPicPr>
          <p:nvPr/>
        </p:nvPicPr>
        <p:blipFill>
          <a:blip r:embed="rId4">
            <a:alphaModFix amt="59000"/>
          </a:blip>
          <a:stretch>
            <a:fillRect/>
          </a:stretch>
        </p:blipFill>
        <p:spPr>
          <a:xfrm>
            <a:off x="5588000" y="6286500"/>
            <a:ext cx="76200" cy="76200"/>
          </a:xfrm>
          <a:prstGeom prst="rect">
            <a:avLst/>
          </a:prstGeom>
        </p:spPr>
      </p:pic>
      <p:pic>
        <p:nvPicPr>
          <p:cNvPr id="7" name="Picture 7"/>
          <p:cNvPicPr>
            <a:picLocks noChangeAspect="1"/>
          </p:cNvPicPr>
          <p:nvPr/>
        </p:nvPicPr>
        <p:blipFill>
          <a:blip r:embed="rId5"/>
          <a:stretch>
            <a:fillRect/>
          </a:stretch>
        </p:blipFill>
        <p:spPr>
          <a:xfrm rot="-2700000">
            <a:off x="-241300" y="6451600"/>
            <a:ext cx="5727700" cy="5727700"/>
          </a:xfrm>
          <a:prstGeom prst="rect">
            <a:avLst/>
          </a:prstGeom>
        </p:spPr>
      </p:pic>
      <p:pic>
        <p:nvPicPr>
          <p:cNvPr id="8" name="Picture 8"/>
          <p:cNvPicPr>
            <a:picLocks noChangeAspect="1"/>
          </p:cNvPicPr>
          <p:nvPr/>
        </p:nvPicPr>
        <p:blipFill>
          <a:blip r:embed="rId6"/>
          <a:stretch>
            <a:fillRect/>
          </a:stretch>
        </p:blipFill>
        <p:spPr>
          <a:xfrm rot="2700000">
            <a:off x="-190500" y="9296400"/>
            <a:ext cx="5727700" cy="25400"/>
          </a:xfrm>
          <a:prstGeom prst="rect">
            <a:avLst/>
          </a:prstGeom>
        </p:spPr>
      </p:pic>
      <p:pic>
        <p:nvPicPr>
          <p:cNvPr id="9" name="Picture 9"/>
          <p:cNvPicPr>
            <a:picLocks noChangeAspect="1"/>
          </p:cNvPicPr>
          <p:nvPr/>
        </p:nvPicPr>
        <p:blipFill>
          <a:blip r:embed="rId7"/>
          <a:stretch>
            <a:fillRect/>
          </a:stretch>
        </p:blipFill>
        <p:spPr>
          <a:xfrm>
            <a:off x="4584700" y="7213600"/>
            <a:ext cx="139700" cy="139700"/>
          </a:xfrm>
          <a:prstGeom prst="rect">
            <a:avLst/>
          </a:prstGeom>
        </p:spPr>
      </p:pic>
      <p:pic>
        <p:nvPicPr>
          <p:cNvPr id="10" name="Picture 10"/>
          <p:cNvPicPr>
            <a:picLocks noChangeAspect="1"/>
          </p:cNvPicPr>
          <p:nvPr/>
        </p:nvPicPr>
        <p:blipFill>
          <a:blip r:embed="rId8"/>
          <a:stretch>
            <a:fillRect/>
          </a:stretch>
        </p:blipFill>
        <p:spPr>
          <a:xfrm rot="-2700000">
            <a:off x="749300" y="8318500"/>
            <a:ext cx="5727700" cy="25400"/>
          </a:xfrm>
          <a:prstGeom prst="rect">
            <a:avLst/>
          </a:prstGeom>
        </p:spPr>
      </p:pic>
      <p:pic>
        <p:nvPicPr>
          <p:cNvPr id="11" name="Picture 11"/>
          <p:cNvPicPr>
            <a:picLocks noChangeAspect="1"/>
          </p:cNvPicPr>
          <p:nvPr/>
        </p:nvPicPr>
        <p:blipFill>
          <a:blip r:embed="rId7"/>
          <a:stretch>
            <a:fillRect/>
          </a:stretch>
        </p:blipFill>
        <p:spPr>
          <a:xfrm>
            <a:off x="2578100" y="9232900"/>
            <a:ext cx="139700" cy="139700"/>
          </a:xfrm>
          <a:prstGeom prst="rect">
            <a:avLst/>
          </a:prstGeom>
        </p:spPr>
      </p:pic>
      <p:pic>
        <p:nvPicPr>
          <p:cNvPr id="12" name="Picture 12"/>
          <p:cNvPicPr>
            <a:picLocks noChangeAspect="1"/>
          </p:cNvPicPr>
          <p:nvPr/>
        </p:nvPicPr>
        <p:blipFill>
          <a:blip r:embed="rId9"/>
          <a:stretch>
            <a:fillRect/>
          </a:stretch>
        </p:blipFill>
        <p:spPr>
          <a:xfrm>
            <a:off x="8744697" y="3787397"/>
            <a:ext cx="2425700" cy="2425700"/>
          </a:xfrm>
          <a:prstGeom prst="rect">
            <a:avLst/>
          </a:prstGeom>
        </p:spPr>
      </p:pic>
      <p:pic>
        <p:nvPicPr>
          <p:cNvPr id="13" name="Picture 13"/>
          <p:cNvPicPr>
            <a:picLocks noChangeAspect="1"/>
          </p:cNvPicPr>
          <p:nvPr/>
        </p:nvPicPr>
        <p:blipFill>
          <a:blip r:embed="rId9"/>
          <a:stretch>
            <a:fillRect/>
          </a:stretch>
        </p:blipFill>
        <p:spPr>
          <a:xfrm>
            <a:off x="12503897" y="3801113"/>
            <a:ext cx="2425700" cy="2425700"/>
          </a:xfrm>
          <a:prstGeom prst="rect">
            <a:avLst/>
          </a:prstGeom>
        </p:spPr>
      </p:pic>
      <p:pic>
        <p:nvPicPr>
          <p:cNvPr id="14" name="Picture 14"/>
          <p:cNvPicPr>
            <a:picLocks noChangeAspect="1"/>
          </p:cNvPicPr>
          <p:nvPr/>
        </p:nvPicPr>
        <p:blipFill>
          <a:blip r:embed="rId10"/>
          <a:stretch>
            <a:fillRect/>
          </a:stretch>
        </p:blipFill>
        <p:spPr>
          <a:xfrm>
            <a:off x="431800" y="7429500"/>
            <a:ext cx="127000" cy="127000"/>
          </a:xfrm>
          <a:prstGeom prst="rect">
            <a:avLst/>
          </a:prstGeom>
        </p:spPr>
      </p:pic>
      <p:pic>
        <p:nvPicPr>
          <p:cNvPr id="15" name="Picture 15"/>
          <p:cNvPicPr>
            <a:picLocks noChangeAspect="1"/>
          </p:cNvPicPr>
          <p:nvPr/>
        </p:nvPicPr>
        <p:blipFill>
          <a:blip r:embed="rId11"/>
          <a:stretch>
            <a:fillRect/>
          </a:stretch>
        </p:blipFill>
        <p:spPr>
          <a:xfrm>
            <a:off x="-589155" y="-10947"/>
            <a:ext cx="1485900" cy="11391900"/>
          </a:xfrm>
          <a:prstGeom prst="rect">
            <a:avLst/>
          </a:prstGeom>
        </p:spPr>
      </p:pic>
      <p:sp>
        <p:nvSpPr>
          <p:cNvPr id="16" name="TextBox 16"/>
          <p:cNvSpPr txBox="1"/>
          <p:nvPr/>
        </p:nvSpPr>
        <p:spPr>
          <a:xfrm rot="-5400000">
            <a:off x="-1612900" y="2565400"/>
            <a:ext cx="4089400" cy="279400"/>
          </a:xfrm>
          <a:prstGeom prst="rect">
            <a:avLst/>
          </a:prstGeom>
        </p:spPr>
        <p:txBody>
          <a:bodyPr lIns="0" tIns="0" rIns="0" bIns="0" rtlCol="0" anchor="ctr"/>
          <a:lstStyle/>
          <a:p>
            <a:pPr lvl="0" algn="r">
              <a:lnSpc>
                <a:spcPct val="116199"/>
              </a:lnSpc>
            </a:pPr>
            <a:r>
              <a:rPr lang="en-US" sz="1600" b="0" i="0" u="none" strike="noStrike" dirty="0">
                <a:solidFill>
                  <a:srgbClr val="B4D5CB"/>
                </a:solidFill>
                <a:latin typeface="Pretendard Bold"/>
              </a:rPr>
              <a:t>Forest Hacks Hackathon</a:t>
            </a:r>
          </a:p>
        </p:txBody>
      </p:sp>
      <p:sp>
        <p:nvSpPr>
          <p:cNvPr id="17" name="TextBox 17"/>
          <p:cNvSpPr txBox="1"/>
          <p:nvPr/>
        </p:nvSpPr>
        <p:spPr>
          <a:xfrm rot="-5400000">
            <a:off x="-1574800" y="7150100"/>
            <a:ext cx="4089400" cy="279400"/>
          </a:xfrm>
          <a:prstGeom prst="rect">
            <a:avLst/>
          </a:prstGeom>
        </p:spPr>
        <p:txBody>
          <a:bodyPr lIns="0" tIns="0" rIns="0" bIns="0" rtlCol="0" anchor="ctr"/>
          <a:lstStyle/>
          <a:p>
            <a:pPr lvl="0" algn="l">
              <a:lnSpc>
                <a:spcPct val="116199"/>
              </a:lnSpc>
            </a:pPr>
            <a:r>
              <a:rPr lang="en-US" sz="1600" b="0" i="0" u="none" strike="noStrike">
                <a:solidFill>
                  <a:srgbClr val="B4D5CB"/>
                </a:solidFill>
                <a:latin typeface="Pretendard Bold"/>
              </a:rPr>
              <a:t>03</a:t>
            </a:r>
          </a:p>
        </p:txBody>
      </p:sp>
      <p:pic>
        <p:nvPicPr>
          <p:cNvPr id="18" name="Picture 18"/>
          <p:cNvPicPr>
            <a:picLocks noChangeAspect="1"/>
          </p:cNvPicPr>
          <p:nvPr/>
        </p:nvPicPr>
        <p:blipFill>
          <a:blip r:embed="rId12"/>
          <a:stretch>
            <a:fillRect/>
          </a:stretch>
        </p:blipFill>
        <p:spPr>
          <a:xfrm rot="16200000">
            <a:off x="11485984" y="-3254623"/>
            <a:ext cx="635000" cy="7607300"/>
          </a:xfrm>
          <a:prstGeom prst="rect">
            <a:avLst/>
          </a:prstGeom>
        </p:spPr>
      </p:pic>
      <p:sp>
        <p:nvSpPr>
          <p:cNvPr id="19" name="TextBox 19"/>
          <p:cNvSpPr txBox="1"/>
          <p:nvPr/>
        </p:nvSpPr>
        <p:spPr>
          <a:xfrm>
            <a:off x="8336384" y="339477"/>
            <a:ext cx="6642100" cy="406400"/>
          </a:xfrm>
          <a:prstGeom prst="rect">
            <a:avLst/>
          </a:prstGeom>
        </p:spPr>
        <p:txBody>
          <a:bodyPr lIns="0" tIns="0" rIns="0" bIns="0" rtlCol="0" anchor="ctr"/>
          <a:lstStyle/>
          <a:p>
            <a:pPr lvl="0" algn="l">
              <a:lnSpc>
                <a:spcPct val="116199"/>
              </a:lnSpc>
            </a:pPr>
            <a:r>
              <a:rPr lang="en-US" sz="2300" b="0" i="0" u="none" strike="noStrike">
                <a:solidFill>
                  <a:srgbClr val="FFFFFF"/>
                </a:solidFill>
                <a:latin typeface="Pretendard Bold"/>
              </a:rPr>
              <a:t>UNDERSTANDING THE MARKET</a:t>
            </a:r>
          </a:p>
        </p:txBody>
      </p:sp>
      <p:sp>
        <p:nvSpPr>
          <p:cNvPr id="20" name="TextBox 20"/>
          <p:cNvSpPr txBox="1"/>
          <p:nvPr/>
        </p:nvSpPr>
        <p:spPr>
          <a:xfrm>
            <a:off x="9212734" y="5248405"/>
            <a:ext cx="1444074" cy="533400"/>
          </a:xfrm>
          <a:prstGeom prst="rect">
            <a:avLst/>
          </a:prstGeom>
        </p:spPr>
        <p:txBody>
          <a:bodyPr lIns="0" tIns="0" rIns="0" bIns="0" rtlCol="0" anchor="ctr"/>
          <a:lstStyle/>
          <a:p>
            <a:pPr lvl="0" algn="ctr">
              <a:lnSpc>
                <a:spcPct val="103749"/>
              </a:lnSpc>
            </a:pPr>
            <a:r>
              <a:rPr lang="en-US" sz="1600" b="0" i="0" u="none" strike="noStrike" dirty="0">
                <a:solidFill>
                  <a:srgbClr val="262626"/>
                </a:solidFill>
                <a:latin typeface="Pretendard Regular"/>
              </a:rPr>
              <a:t>School Phone Ban</a:t>
            </a:r>
          </a:p>
        </p:txBody>
      </p:sp>
      <p:sp>
        <p:nvSpPr>
          <p:cNvPr id="21" name="TextBox 21"/>
          <p:cNvSpPr txBox="1"/>
          <p:nvPr/>
        </p:nvSpPr>
        <p:spPr>
          <a:xfrm>
            <a:off x="11792697" y="5134613"/>
            <a:ext cx="3848100" cy="533400"/>
          </a:xfrm>
          <a:prstGeom prst="rect">
            <a:avLst/>
          </a:prstGeom>
        </p:spPr>
        <p:txBody>
          <a:bodyPr lIns="0" tIns="0" rIns="0" bIns="0" rtlCol="0" anchor="ctr"/>
          <a:lstStyle/>
          <a:p>
            <a:pPr lvl="0" algn="ctr">
              <a:lnSpc>
                <a:spcPct val="103749"/>
              </a:lnSpc>
            </a:pPr>
            <a:r>
              <a:rPr lang="en-US" sz="1600" b="0" i="0" u="none" strike="noStrike" dirty="0">
                <a:solidFill>
                  <a:srgbClr val="262626"/>
                </a:solidFill>
                <a:latin typeface="Pretendard Regular"/>
              </a:rPr>
              <a:t>Attention Span</a:t>
            </a:r>
          </a:p>
        </p:txBody>
      </p:sp>
      <p:pic>
        <p:nvPicPr>
          <p:cNvPr id="22" name="Picture 22"/>
          <p:cNvPicPr>
            <a:picLocks noChangeAspect="1"/>
          </p:cNvPicPr>
          <p:nvPr/>
        </p:nvPicPr>
        <p:blipFill>
          <a:blip r:embed="rId13"/>
          <a:stretch>
            <a:fillRect/>
          </a:stretch>
        </p:blipFill>
        <p:spPr>
          <a:xfrm>
            <a:off x="13380197" y="4334513"/>
            <a:ext cx="673100" cy="673100"/>
          </a:xfrm>
          <a:prstGeom prst="rect">
            <a:avLst/>
          </a:prstGeom>
        </p:spPr>
      </p:pic>
      <p:pic>
        <p:nvPicPr>
          <p:cNvPr id="23" name="Picture 23"/>
          <p:cNvPicPr>
            <a:picLocks noChangeAspect="1"/>
          </p:cNvPicPr>
          <p:nvPr/>
        </p:nvPicPr>
        <p:blipFill>
          <a:blip r:embed="rId14"/>
          <a:stretch>
            <a:fillRect/>
          </a:stretch>
        </p:blipFill>
        <p:spPr>
          <a:xfrm rot="5400000">
            <a:off x="10782300" y="3835400"/>
            <a:ext cx="2108200" cy="25400"/>
          </a:xfrm>
          <a:prstGeom prst="rect">
            <a:avLst/>
          </a:prstGeom>
        </p:spPr>
      </p:pic>
      <p:sp>
        <p:nvSpPr>
          <p:cNvPr id="27" name="TextBox 27"/>
          <p:cNvSpPr txBox="1"/>
          <p:nvPr/>
        </p:nvSpPr>
        <p:spPr>
          <a:xfrm>
            <a:off x="8015613" y="7415279"/>
            <a:ext cx="7645400" cy="2751580"/>
          </a:xfrm>
          <a:prstGeom prst="rect">
            <a:avLst/>
          </a:prstGeom>
        </p:spPr>
        <p:txBody>
          <a:bodyPr lIns="0" tIns="0" rIns="0" bIns="0" rtlCol="0" anchor="ctr"/>
          <a:lstStyle/>
          <a:p>
            <a:pPr lvl="0" algn="just">
              <a:lnSpc>
                <a:spcPct val="122839"/>
              </a:lnSpc>
            </a:pPr>
            <a:r>
              <a:rPr lang="en-US" sz="2000" b="0" i="0" u="none" strike="noStrike" dirty="0">
                <a:solidFill>
                  <a:srgbClr val="262626"/>
                </a:solidFill>
                <a:latin typeface="Pretendard Regular"/>
              </a:rPr>
              <a:t>We propose </a:t>
            </a:r>
            <a:r>
              <a:rPr lang="en-US" sz="2000" b="0" i="0" u="none" strike="noStrike" dirty="0" err="1">
                <a:solidFill>
                  <a:srgbClr val="262626"/>
                </a:solidFill>
                <a:latin typeface="Pretendard Regular"/>
              </a:rPr>
              <a:t>EduBites</a:t>
            </a:r>
            <a:r>
              <a:rPr lang="en-US" sz="2000" b="0" i="0" u="none" strike="noStrike" dirty="0">
                <a:solidFill>
                  <a:srgbClr val="262626"/>
                </a:solidFill>
                <a:latin typeface="Pretendard Regular"/>
              </a:rPr>
              <a:t>, a short-form video platform designed for elementary students. Using AI, the platform curates educational content from a large video database, tracking user engagement and retention to personalize the learning experience. Our MVP will focus on providing a seamless, easy-to-navigate app interface that allows students to access relevant educational content quickly and enjoyably, encouraging </a:t>
            </a:r>
            <a:r>
              <a:rPr lang="en-US" sz="2000" b="0" i="0" u="none" strike="noStrike" dirty="0" err="1">
                <a:solidFill>
                  <a:srgbClr val="262626"/>
                </a:solidFill>
                <a:latin typeface="Pretendard Regular"/>
              </a:rPr>
              <a:t>replayability</a:t>
            </a:r>
            <a:r>
              <a:rPr lang="en-US" sz="2000" b="0" i="0" u="none" strike="noStrike" dirty="0">
                <a:solidFill>
                  <a:srgbClr val="262626"/>
                </a:solidFill>
                <a:latin typeface="Pretendard Regular"/>
              </a:rPr>
              <a:t> and growth.</a:t>
            </a:r>
          </a:p>
        </p:txBody>
      </p:sp>
      <p:pic>
        <p:nvPicPr>
          <p:cNvPr id="28" name="Picture 28"/>
          <p:cNvPicPr>
            <a:picLocks noChangeAspect="1"/>
          </p:cNvPicPr>
          <p:nvPr/>
        </p:nvPicPr>
        <p:blipFill>
          <a:blip r:embed="rId15"/>
          <a:stretch>
            <a:fillRect/>
          </a:stretch>
        </p:blipFill>
        <p:spPr>
          <a:xfrm rot="16200000">
            <a:off x="11533513" y="3021079"/>
            <a:ext cx="635000" cy="7620000"/>
          </a:xfrm>
          <a:prstGeom prst="rect">
            <a:avLst/>
          </a:prstGeom>
        </p:spPr>
      </p:pic>
      <p:sp>
        <p:nvSpPr>
          <p:cNvPr id="29" name="TextBox 29"/>
          <p:cNvSpPr txBox="1"/>
          <p:nvPr/>
        </p:nvSpPr>
        <p:spPr>
          <a:xfrm>
            <a:off x="8371213" y="6653279"/>
            <a:ext cx="6642100" cy="406400"/>
          </a:xfrm>
          <a:prstGeom prst="rect">
            <a:avLst/>
          </a:prstGeom>
        </p:spPr>
        <p:txBody>
          <a:bodyPr lIns="0" tIns="0" rIns="0" bIns="0" rtlCol="0" anchor="ctr"/>
          <a:lstStyle/>
          <a:p>
            <a:pPr lvl="0" algn="l">
              <a:lnSpc>
                <a:spcPct val="116199"/>
              </a:lnSpc>
            </a:pPr>
            <a:r>
              <a:rPr lang="en-US" sz="2300" b="0" i="0" u="none" strike="noStrike">
                <a:solidFill>
                  <a:srgbClr val="FFFFFF"/>
                </a:solidFill>
                <a:latin typeface="Pretendard Bold"/>
              </a:rPr>
              <a:t>SOLUTION PROPOSAL</a:t>
            </a:r>
          </a:p>
        </p:txBody>
      </p:sp>
      <p:sp>
        <p:nvSpPr>
          <p:cNvPr id="30" name="TextBox 30"/>
          <p:cNvSpPr txBox="1"/>
          <p:nvPr/>
        </p:nvSpPr>
        <p:spPr>
          <a:xfrm>
            <a:off x="7980784" y="1373514"/>
            <a:ext cx="7950200" cy="1773679"/>
          </a:xfrm>
          <a:prstGeom prst="rect">
            <a:avLst/>
          </a:prstGeom>
        </p:spPr>
        <p:txBody>
          <a:bodyPr lIns="0" tIns="0" rIns="0" bIns="0" rtlCol="0" anchor="ctr"/>
          <a:lstStyle/>
          <a:p>
            <a:pPr algn="just">
              <a:lnSpc>
                <a:spcPct val="122839"/>
              </a:lnSpc>
            </a:pPr>
            <a:r>
              <a:rPr lang="en-US" sz="2000" b="0" i="0" u="none" strike="noStrike" dirty="0">
                <a:solidFill>
                  <a:srgbClr val="262626"/>
                </a:solidFill>
                <a:latin typeface="Pretendard Regular"/>
              </a:rPr>
              <a:t>The current educational landscape lacks engaging, bite-sized content tailored to younger audiences. With attention spans becoming shorter, platforms like TikTok and YouTube Shorts have thrived by delivering personalized, short-form content. However, there is a gap in leveraging this model specifically for elementary education. Our goal is to fill that gap by creating a platform that merges personalized educational content with interactive engagement.</a:t>
            </a:r>
          </a:p>
        </p:txBody>
      </p:sp>
      <p:sp>
        <p:nvSpPr>
          <p:cNvPr id="32" name="TextBox 32"/>
          <p:cNvSpPr txBox="1"/>
          <p:nvPr/>
        </p:nvSpPr>
        <p:spPr>
          <a:xfrm>
            <a:off x="1579121" y="368300"/>
            <a:ext cx="6040879" cy="2273300"/>
          </a:xfrm>
          <a:prstGeom prst="rect">
            <a:avLst/>
          </a:prstGeom>
        </p:spPr>
        <p:txBody>
          <a:bodyPr lIns="0" tIns="0" rIns="0" bIns="0" rtlCol="0" anchor="ctr"/>
          <a:lstStyle/>
          <a:p>
            <a:pPr lvl="0" algn="l">
              <a:lnSpc>
                <a:spcPct val="78850"/>
              </a:lnSpc>
            </a:pPr>
            <a:r>
              <a:rPr lang="en-US" sz="7600" b="0" i="0" u="none" strike="noStrike" spc="1500" dirty="0">
                <a:solidFill>
                  <a:srgbClr val="262626"/>
                </a:solidFill>
                <a:latin typeface="Ostrich Sans Medium"/>
              </a:rPr>
              <a:t>PROJECT </a:t>
            </a:r>
          </a:p>
          <a:p>
            <a:pPr lvl="0" algn="l">
              <a:lnSpc>
                <a:spcPct val="78850"/>
              </a:lnSpc>
            </a:pPr>
            <a:r>
              <a:rPr lang="en-US" sz="7600" b="0" i="0" u="none" strike="noStrike" spc="1500" dirty="0">
                <a:solidFill>
                  <a:srgbClr val="262626"/>
                </a:solidFill>
                <a:latin typeface="Ostrich Sans Medium"/>
              </a:rPr>
              <a:t>OVERVIEW</a:t>
            </a:r>
          </a:p>
        </p:txBody>
      </p:sp>
      <p:pic>
        <p:nvPicPr>
          <p:cNvPr id="33" name="Picture 33"/>
          <p:cNvPicPr>
            <a:picLocks noChangeAspect="1"/>
          </p:cNvPicPr>
          <p:nvPr/>
        </p:nvPicPr>
        <p:blipFill>
          <a:blip r:embed="rId16"/>
          <a:stretch>
            <a:fillRect/>
          </a:stretch>
        </p:blipFill>
        <p:spPr>
          <a:xfrm>
            <a:off x="16903700" y="698500"/>
            <a:ext cx="825500" cy="8902700"/>
          </a:xfrm>
          <a:prstGeom prst="rect">
            <a:avLst/>
          </a:prstGeom>
        </p:spPr>
      </p:pic>
      <p:sp>
        <p:nvSpPr>
          <p:cNvPr id="34" name="TextBox 34"/>
          <p:cNvSpPr txBox="1"/>
          <p:nvPr/>
        </p:nvSpPr>
        <p:spPr>
          <a:xfrm rot="5400000">
            <a:off x="15290800" y="2895600"/>
            <a:ext cx="4076700" cy="241300"/>
          </a:xfrm>
          <a:prstGeom prst="rect">
            <a:avLst/>
          </a:prstGeom>
        </p:spPr>
        <p:txBody>
          <a:bodyPr lIns="0" tIns="0" rIns="0" bIns="0" rtlCol="0" anchor="ctr"/>
          <a:lstStyle/>
          <a:p>
            <a:pPr lvl="0" algn="l">
              <a:lnSpc>
                <a:spcPct val="116199"/>
              </a:lnSpc>
            </a:pPr>
            <a:r>
              <a:rPr lang="en-US" sz="1400" b="0" i="0" u="none" strike="noStrike" dirty="0" err="1">
                <a:solidFill>
                  <a:srgbClr val="B4D5CB"/>
                </a:solidFill>
                <a:latin typeface="Pretendard Medium"/>
              </a:rPr>
              <a:t>EduBites</a:t>
            </a:r>
            <a:endParaRPr lang="en-US" sz="1400" b="0" i="0" u="none" strike="noStrike" dirty="0">
              <a:solidFill>
                <a:srgbClr val="B4D5CB"/>
              </a:solidFill>
              <a:latin typeface="Pretendard Medium"/>
            </a:endParaRPr>
          </a:p>
        </p:txBody>
      </p:sp>
      <p:sp>
        <p:nvSpPr>
          <p:cNvPr id="35" name="TextBox 35"/>
          <p:cNvSpPr txBox="1"/>
          <p:nvPr/>
        </p:nvSpPr>
        <p:spPr>
          <a:xfrm rot="5400000">
            <a:off x="15273663" y="7410959"/>
            <a:ext cx="4076700" cy="241300"/>
          </a:xfrm>
          <a:prstGeom prst="rect">
            <a:avLst/>
          </a:prstGeom>
        </p:spPr>
        <p:txBody>
          <a:bodyPr lIns="0" tIns="0" rIns="0" bIns="0" rtlCol="0" anchor="ctr"/>
          <a:lstStyle/>
          <a:p>
            <a:pPr lvl="0" algn="r">
              <a:lnSpc>
                <a:spcPct val="116199"/>
              </a:lnSpc>
            </a:pPr>
            <a:r>
              <a:rPr lang="en-US" sz="1400" b="0" i="0" u="none" strike="noStrike" dirty="0">
                <a:solidFill>
                  <a:srgbClr val="B4D5CB"/>
                </a:solidFill>
                <a:latin typeface="Pretendard Medium"/>
              </a:rPr>
              <a:t>The TikTok for </a:t>
            </a:r>
            <a:r>
              <a:rPr lang="en-US" sz="1400" b="0" i="0" u="none" strike="noStrike" dirty="0" err="1">
                <a:solidFill>
                  <a:srgbClr val="B4D5CB"/>
                </a:solidFill>
                <a:latin typeface="Pretendard Medium"/>
              </a:rPr>
              <a:t>Educagtion</a:t>
            </a:r>
            <a:endParaRPr lang="en-US" sz="1400" b="0" i="0" u="none" strike="noStrike" dirty="0">
              <a:solidFill>
                <a:srgbClr val="B4D5CB"/>
              </a:solidFill>
              <a:latin typeface="Pretendard Medium"/>
            </a:endParaRPr>
          </a:p>
        </p:txBody>
      </p:sp>
      <p:pic>
        <p:nvPicPr>
          <p:cNvPr id="37" name="Picture 37"/>
          <p:cNvPicPr>
            <a:picLocks noChangeAspect="1"/>
          </p:cNvPicPr>
          <p:nvPr/>
        </p:nvPicPr>
        <p:blipFill>
          <a:blip r:embed="rId17"/>
          <a:stretch>
            <a:fillRect/>
          </a:stretch>
        </p:blipFill>
        <p:spPr>
          <a:xfrm>
            <a:off x="2159000" y="2781300"/>
            <a:ext cx="254000" cy="50800"/>
          </a:xfrm>
          <a:prstGeom prst="rect">
            <a:avLst/>
          </a:prstGeom>
        </p:spPr>
      </p:pic>
      <p:pic>
        <p:nvPicPr>
          <p:cNvPr id="39" name="Graphic 38" descr="No Phones with solid fill">
            <a:extLst>
              <a:ext uri="{FF2B5EF4-FFF2-40B4-BE49-F238E27FC236}">
                <a16:creationId xmlns:a16="http://schemas.microsoft.com/office/drawing/2014/main" id="{AAC9ED07-EF09-B07A-9D6D-D07CEB218F8F}"/>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9477571" y="4261233"/>
            <a:ext cx="914400" cy="914400"/>
          </a:xfrm>
          <a:prstGeom prst="rect">
            <a:avLst/>
          </a:prstGeom>
        </p:spPr>
      </p:pic>
      <p:pic>
        <p:nvPicPr>
          <p:cNvPr id="41" name="Picture 40">
            <a:extLst>
              <a:ext uri="{FF2B5EF4-FFF2-40B4-BE49-F238E27FC236}">
                <a16:creationId xmlns:a16="http://schemas.microsoft.com/office/drawing/2014/main" id="{F7040199-DFE7-949F-049A-B8F91FFDBE0C}"/>
              </a:ext>
            </a:extLst>
          </p:cNvPr>
          <p:cNvPicPr>
            <a:picLocks noChangeAspect="1"/>
          </p:cNvPicPr>
          <p:nvPr/>
        </p:nvPicPr>
        <p:blipFill>
          <a:blip r:embed="rId20"/>
          <a:stretch>
            <a:fillRect/>
          </a:stretch>
        </p:blipFill>
        <p:spPr>
          <a:xfrm>
            <a:off x="2423003" y="3289856"/>
            <a:ext cx="3213100" cy="6354798"/>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tretch>
            <a:fillRect/>
          </a:stretch>
        </p:blipFill>
        <p:spPr>
          <a:xfrm>
            <a:off x="-609600" y="0"/>
            <a:ext cx="1485900" cy="11391900"/>
          </a:xfrm>
          <a:prstGeom prst="rect">
            <a:avLst/>
          </a:prstGeom>
        </p:spPr>
      </p:pic>
      <p:sp>
        <p:nvSpPr>
          <p:cNvPr id="3" name="TextBox 3"/>
          <p:cNvSpPr txBox="1"/>
          <p:nvPr/>
        </p:nvSpPr>
        <p:spPr>
          <a:xfrm rot="-5400000">
            <a:off x="-1612900" y="2565400"/>
            <a:ext cx="4089400" cy="279400"/>
          </a:xfrm>
          <a:prstGeom prst="rect">
            <a:avLst/>
          </a:prstGeom>
        </p:spPr>
        <p:txBody>
          <a:bodyPr lIns="0" tIns="0" rIns="0" bIns="0" rtlCol="0" anchor="ctr"/>
          <a:lstStyle/>
          <a:p>
            <a:pPr lvl="0" algn="r">
              <a:lnSpc>
                <a:spcPct val="116199"/>
              </a:lnSpc>
            </a:pPr>
            <a:r>
              <a:rPr lang="en-US" sz="1600" b="0" i="0" u="none" strike="noStrike" dirty="0">
                <a:solidFill>
                  <a:srgbClr val="B4D5CB"/>
                </a:solidFill>
                <a:latin typeface="Pretendard Bold"/>
              </a:rPr>
              <a:t>Forest Hacks Hackathon</a:t>
            </a:r>
          </a:p>
        </p:txBody>
      </p:sp>
      <p:sp>
        <p:nvSpPr>
          <p:cNvPr id="4" name="TextBox 4"/>
          <p:cNvSpPr txBox="1"/>
          <p:nvPr/>
        </p:nvSpPr>
        <p:spPr>
          <a:xfrm rot="-5400000">
            <a:off x="-1574800" y="7150100"/>
            <a:ext cx="4089400" cy="279400"/>
          </a:xfrm>
          <a:prstGeom prst="rect">
            <a:avLst/>
          </a:prstGeom>
        </p:spPr>
        <p:txBody>
          <a:bodyPr lIns="0" tIns="0" rIns="0" bIns="0" rtlCol="0" anchor="ctr"/>
          <a:lstStyle/>
          <a:p>
            <a:pPr lvl="0" algn="l">
              <a:lnSpc>
                <a:spcPct val="116199"/>
              </a:lnSpc>
            </a:pPr>
            <a:r>
              <a:rPr lang="en-US" sz="1600" b="0" i="0" u="none" strike="noStrike">
                <a:solidFill>
                  <a:srgbClr val="B4D5CB"/>
                </a:solidFill>
                <a:latin typeface="Pretendard Bold"/>
              </a:rPr>
              <a:t>04</a:t>
            </a:r>
          </a:p>
        </p:txBody>
      </p:sp>
      <p:pic>
        <p:nvPicPr>
          <p:cNvPr id="5" name="Picture 5"/>
          <p:cNvPicPr>
            <a:picLocks noChangeAspect="1"/>
          </p:cNvPicPr>
          <p:nvPr/>
        </p:nvPicPr>
        <p:blipFill>
          <a:blip r:embed="rId3"/>
          <a:stretch>
            <a:fillRect/>
          </a:stretch>
        </p:blipFill>
        <p:spPr>
          <a:xfrm rot="16200000">
            <a:off x="773272" y="2589374"/>
            <a:ext cx="4781550" cy="3831902"/>
          </a:xfrm>
          <a:prstGeom prst="rect">
            <a:avLst/>
          </a:prstGeom>
        </p:spPr>
      </p:pic>
      <p:sp>
        <p:nvSpPr>
          <p:cNvPr id="10" name="TextBox 10"/>
          <p:cNvSpPr txBox="1"/>
          <p:nvPr/>
        </p:nvSpPr>
        <p:spPr>
          <a:xfrm>
            <a:off x="10058400" y="2063750"/>
            <a:ext cx="1574800" cy="342900"/>
          </a:xfrm>
          <a:prstGeom prst="rect">
            <a:avLst/>
          </a:prstGeom>
        </p:spPr>
        <p:txBody>
          <a:bodyPr lIns="0" tIns="0" rIns="0" bIns="0" rtlCol="0" anchor="ctr"/>
          <a:lstStyle/>
          <a:p>
            <a:pPr lvl="0" algn="l">
              <a:lnSpc>
                <a:spcPct val="116199"/>
              </a:lnSpc>
            </a:pPr>
            <a:r>
              <a:rPr lang="en-US" sz="1900" b="0" i="0" u="none" strike="noStrike">
                <a:solidFill>
                  <a:srgbClr val="262626"/>
                </a:solidFill>
                <a:latin typeface="Pretendard Bold"/>
              </a:rPr>
              <a:t>[ BENEFIT ]</a:t>
            </a:r>
          </a:p>
        </p:txBody>
      </p:sp>
      <p:sp>
        <p:nvSpPr>
          <p:cNvPr id="15" name="TextBox 15"/>
          <p:cNvSpPr txBox="1"/>
          <p:nvPr/>
        </p:nvSpPr>
        <p:spPr>
          <a:xfrm>
            <a:off x="2075806" y="4648200"/>
            <a:ext cx="2171700" cy="406400"/>
          </a:xfrm>
          <a:prstGeom prst="rect">
            <a:avLst/>
          </a:prstGeom>
        </p:spPr>
        <p:txBody>
          <a:bodyPr lIns="0" tIns="0" rIns="0" bIns="0" rtlCol="0" anchor="ctr"/>
          <a:lstStyle/>
          <a:p>
            <a:pPr lvl="0" algn="ctr">
              <a:lnSpc>
                <a:spcPct val="116199"/>
              </a:lnSpc>
            </a:pPr>
            <a:r>
              <a:rPr lang="en-US" sz="2300" b="0" i="0" u="none" strike="noStrike" dirty="0" err="1">
                <a:solidFill>
                  <a:srgbClr val="B4D5CB"/>
                </a:solidFill>
                <a:latin typeface="Pretendard Bold"/>
              </a:rPr>
              <a:t>Revyze</a:t>
            </a:r>
            <a:endParaRPr lang="en-US" sz="2300" b="0" i="0" u="none" strike="noStrike" dirty="0">
              <a:solidFill>
                <a:srgbClr val="B4D5CB"/>
              </a:solidFill>
              <a:latin typeface="Pretendard Bold"/>
            </a:endParaRPr>
          </a:p>
        </p:txBody>
      </p:sp>
      <p:sp>
        <p:nvSpPr>
          <p:cNvPr id="16" name="TextBox 16"/>
          <p:cNvSpPr txBox="1"/>
          <p:nvPr/>
        </p:nvSpPr>
        <p:spPr>
          <a:xfrm>
            <a:off x="1671735" y="5114470"/>
            <a:ext cx="3039317" cy="1629229"/>
          </a:xfrm>
          <a:prstGeom prst="rect">
            <a:avLst/>
          </a:prstGeom>
        </p:spPr>
        <p:txBody>
          <a:bodyPr lIns="0" tIns="0" rIns="0" bIns="0" rtlCol="0" anchor="ctr"/>
          <a:lstStyle/>
          <a:p>
            <a:pPr lvl="0" algn="ctr">
              <a:lnSpc>
                <a:spcPct val="116199"/>
              </a:lnSpc>
            </a:pPr>
            <a:r>
              <a:rPr lang="en-US" sz="2000" b="0" i="0" u="none" strike="noStrike" dirty="0" err="1">
                <a:solidFill>
                  <a:srgbClr val="B4D5CB"/>
                </a:solidFill>
                <a:latin typeface="Pretendard Regular"/>
              </a:rPr>
              <a:t>Revyze</a:t>
            </a:r>
            <a:r>
              <a:rPr lang="en-US" sz="2000" b="0" i="0" u="none" strike="noStrike" dirty="0">
                <a:solidFill>
                  <a:srgbClr val="B4D5CB"/>
                </a:solidFill>
                <a:latin typeface="Pretendard Regular"/>
              </a:rPr>
              <a:t> – A similar app designed to replace </a:t>
            </a:r>
            <a:r>
              <a:rPr lang="en-US" sz="2000" b="0" i="0" u="none" strike="noStrike" dirty="0" err="1">
                <a:solidFill>
                  <a:srgbClr val="B4D5CB"/>
                </a:solidFill>
                <a:latin typeface="Pretendard Regular"/>
              </a:rPr>
              <a:t>tiktok</a:t>
            </a:r>
            <a:r>
              <a:rPr lang="en-US" sz="2000" b="0" i="0" u="none" strike="noStrike" dirty="0">
                <a:solidFill>
                  <a:srgbClr val="B4D5CB"/>
                </a:solidFill>
                <a:latin typeface="Pretendard Regular"/>
              </a:rPr>
              <a:t> and steer it towards education</a:t>
            </a:r>
          </a:p>
        </p:txBody>
      </p:sp>
      <p:pic>
        <p:nvPicPr>
          <p:cNvPr id="17" name="Picture 17"/>
          <p:cNvPicPr>
            <a:picLocks noChangeAspect="1"/>
          </p:cNvPicPr>
          <p:nvPr/>
        </p:nvPicPr>
        <p:blipFill>
          <a:blip r:embed="rId4"/>
          <a:stretch>
            <a:fillRect/>
          </a:stretch>
        </p:blipFill>
        <p:spPr>
          <a:xfrm rot="16200000">
            <a:off x="10456874" y="2116773"/>
            <a:ext cx="988049" cy="1923402"/>
          </a:xfrm>
          <a:prstGeom prst="rect">
            <a:avLst/>
          </a:prstGeom>
        </p:spPr>
      </p:pic>
      <p:sp>
        <p:nvSpPr>
          <p:cNvPr id="18" name="TextBox 18"/>
          <p:cNvSpPr txBox="1"/>
          <p:nvPr/>
        </p:nvSpPr>
        <p:spPr>
          <a:xfrm>
            <a:off x="9906000" y="2755900"/>
            <a:ext cx="1905000" cy="603249"/>
          </a:xfrm>
          <a:prstGeom prst="rect">
            <a:avLst/>
          </a:prstGeom>
        </p:spPr>
        <p:txBody>
          <a:bodyPr lIns="0" tIns="0" rIns="0" bIns="0" rtlCol="0" anchor="ctr"/>
          <a:lstStyle/>
          <a:p>
            <a:pPr lvl="0" algn="ctr">
              <a:lnSpc>
                <a:spcPct val="116199"/>
              </a:lnSpc>
            </a:pPr>
            <a:r>
              <a:rPr lang="en-US" sz="2300" b="0" i="0" u="none" strike="noStrike" dirty="0">
                <a:solidFill>
                  <a:srgbClr val="B4D5CB"/>
                </a:solidFill>
                <a:latin typeface="Pretendard Bold"/>
              </a:rPr>
              <a:t>Content Delivery</a:t>
            </a:r>
          </a:p>
        </p:txBody>
      </p:sp>
      <p:sp>
        <p:nvSpPr>
          <p:cNvPr id="19" name="TextBox 19"/>
          <p:cNvSpPr txBox="1"/>
          <p:nvPr/>
        </p:nvSpPr>
        <p:spPr>
          <a:xfrm>
            <a:off x="12090400" y="2597150"/>
            <a:ext cx="4038600" cy="635000"/>
          </a:xfrm>
          <a:prstGeom prst="rect">
            <a:avLst/>
          </a:prstGeom>
        </p:spPr>
        <p:txBody>
          <a:bodyPr lIns="0" tIns="0" rIns="0" bIns="0" rtlCol="0" anchor="ctr"/>
          <a:lstStyle/>
          <a:p>
            <a:pPr lvl="0" algn="just">
              <a:lnSpc>
                <a:spcPct val="106240"/>
              </a:lnSpc>
            </a:pPr>
            <a:r>
              <a:rPr lang="en-US" sz="1900" b="0" i="0" u="none" strike="noStrike" dirty="0">
                <a:solidFill>
                  <a:srgbClr val="262626"/>
                </a:solidFill>
                <a:latin typeface="Pretendard Regular"/>
              </a:rPr>
              <a:t>Like </a:t>
            </a:r>
            <a:r>
              <a:rPr lang="en-US" sz="1900" b="0" i="0" u="none" strike="noStrike" dirty="0" err="1">
                <a:solidFill>
                  <a:srgbClr val="262626"/>
                </a:solidFill>
                <a:latin typeface="Pretendard Regular"/>
              </a:rPr>
              <a:t>Revyze</a:t>
            </a:r>
            <a:r>
              <a:rPr lang="en-US" sz="1900" b="0" i="0" u="none" strike="noStrike" dirty="0">
                <a:solidFill>
                  <a:srgbClr val="262626"/>
                </a:solidFill>
                <a:latin typeface="Pretendard Regular"/>
              </a:rPr>
              <a:t>, our platform will focus on curating educational videos. Videos will be short, engaging, and focused on helping students grasp key concepts efficiently.</a:t>
            </a:r>
          </a:p>
        </p:txBody>
      </p:sp>
      <p:pic>
        <p:nvPicPr>
          <p:cNvPr id="20" name="Picture 20"/>
          <p:cNvPicPr>
            <a:picLocks noChangeAspect="1"/>
          </p:cNvPicPr>
          <p:nvPr/>
        </p:nvPicPr>
        <p:blipFill>
          <a:blip r:embed="rId4"/>
          <a:stretch>
            <a:fillRect/>
          </a:stretch>
        </p:blipFill>
        <p:spPr>
          <a:xfrm rot="16200000">
            <a:off x="10420998" y="4076700"/>
            <a:ext cx="1041400" cy="1854200"/>
          </a:xfrm>
          <a:prstGeom prst="rect">
            <a:avLst/>
          </a:prstGeom>
        </p:spPr>
      </p:pic>
      <p:sp>
        <p:nvSpPr>
          <p:cNvPr id="21" name="TextBox 21"/>
          <p:cNvSpPr txBox="1"/>
          <p:nvPr/>
        </p:nvSpPr>
        <p:spPr>
          <a:xfrm>
            <a:off x="9989198" y="4572000"/>
            <a:ext cx="1905000" cy="952500"/>
          </a:xfrm>
          <a:prstGeom prst="rect">
            <a:avLst/>
          </a:prstGeom>
        </p:spPr>
        <p:txBody>
          <a:bodyPr lIns="0" tIns="0" rIns="0" bIns="0" rtlCol="0" anchor="ctr"/>
          <a:lstStyle/>
          <a:p>
            <a:pPr lvl="0" algn="ctr">
              <a:lnSpc>
                <a:spcPct val="116199"/>
              </a:lnSpc>
            </a:pPr>
            <a:r>
              <a:rPr lang="en-US" sz="2300" b="0" i="0" u="none" strike="noStrike" dirty="0">
                <a:solidFill>
                  <a:srgbClr val="B4D5CB"/>
                </a:solidFill>
                <a:latin typeface="Pretendard Bold"/>
              </a:rPr>
              <a:t>Personalized Learning</a:t>
            </a:r>
          </a:p>
        </p:txBody>
      </p:sp>
      <p:sp>
        <p:nvSpPr>
          <p:cNvPr id="22" name="TextBox 22"/>
          <p:cNvSpPr txBox="1"/>
          <p:nvPr/>
        </p:nvSpPr>
        <p:spPr>
          <a:xfrm>
            <a:off x="12090400" y="5111750"/>
            <a:ext cx="4216400" cy="647700"/>
          </a:xfrm>
          <a:prstGeom prst="rect">
            <a:avLst/>
          </a:prstGeom>
        </p:spPr>
        <p:txBody>
          <a:bodyPr lIns="0" tIns="0" rIns="0" bIns="0" rtlCol="0" anchor="ctr"/>
          <a:lstStyle/>
          <a:p>
            <a:pPr lvl="0" algn="just">
              <a:lnSpc>
                <a:spcPct val="106240"/>
              </a:lnSpc>
            </a:pPr>
            <a:r>
              <a:rPr lang="en-US" sz="1900" b="0" i="0" u="none" strike="noStrike" dirty="0" err="1">
                <a:solidFill>
                  <a:srgbClr val="262626"/>
                </a:solidFill>
                <a:latin typeface="Pretendard Regular"/>
              </a:rPr>
              <a:t>Revyze’s</a:t>
            </a:r>
            <a:r>
              <a:rPr lang="en-US" sz="1900" b="0" i="0" u="none" strike="noStrike" dirty="0">
                <a:solidFill>
                  <a:srgbClr val="262626"/>
                </a:solidFill>
                <a:latin typeface="Pretendard Regular"/>
              </a:rPr>
              <a:t> recommendation system is built to provide relevant content to students. Similarly, our platform will use AI to track user engagement and adapt content recommendations based on individual learning progress and preferences.</a:t>
            </a:r>
          </a:p>
        </p:txBody>
      </p:sp>
      <p:pic>
        <p:nvPicPr>
          <p:cNvPr id="30" name="Picture 30"/>
          <p:cNvPicPr>
            <a:picLocks noChangeAspect="1"/>
          </p:cNvPicPr>
          <p:nvPr/>
        </p:nvPicPr>
        <p:blipFill>
          <a:blip r:embed="rId5"/>
          <a:stretch>
            <a:fillRect/>
          </a:stretch>
        </p:blipFill>
        <p:spPr>
          <a:xfrm>
            <a:off x="16903700" y="698500"/>
            <a:ext cx="825500" cy="8902700"/>
          </a:xfrm>
          <a:prstGeom prst="rect">
            <a:avLst/>
          </a:prstGeom>
        </p:spPr>
      </p:pic>
      <p:pic>
        <p:nvPicPr>
          <p:cNvPr id="34" name="Picture 34"/>
          <p:cNvPicPr>
            <a:picLocks noChangeAspect="1"/>
          </p:cNvPicPr>
          <p:nvPr/>
        </p:nvPicPr>
        <p:blipFill>
          <a:blip r:embed="rId6"/>
          <a:stretch>
            <a:fillRect/>
          </a:stretch>
        </p:blipFill>
        <p:spPr>
          <a:xfrm>
            <a:off x="2050406" y="2387081"/>
            <a:ext cx="2118043" cy="2430176"/>
          </a:xfrm>
          <a:prstGeom prst="rect">
            <a:avLst/>
          </a:prstGeom>
        </p:spPr>
      </p:pic>
      <p:sp>
        <p:nvSpPr>
          <p:cNvPr id="35" name="TextBox 35"/>
          <p:cNvSpPr txBox="1"/>
          <p:nvPr/>
        </p:nvSpPr>
        <p:spPr>
          <a:xfrm>
            <a:off x="2159000" y="368300"/>
            <a:ext cx="13677900" cy="1346200"/>
          </a:xfrm>
          <a:prstGeom prst="rect">
            <a:avLst/>
          </a:prstGeom>
        </p:spPr>
        <p:txBody>
          <a:bodyPr lIns="0" tIns="0" rIns="0" bIns="0" rtlCol="0" anchor="ctr"/>
          <a:lstStyle/>
          <a:p>
            <a:pPr lvl="0" algn="l">
              <a:lnSpc>
                <a:spcPct val="78850"/>
              </a:lnSpc>
            </a:pPr>
            <a:r>
              <a:rPr lang="en-US" sz="7600" b="0" i="0" u="none" strike="noStrike" spc="1500" dirty="0">
                <a:solidFill>
                  <a:srgbClr val="262626"/>
                </a:solidFill>
                <a:latin typeface="Ostrich Sans Medium"/>
              </a:rPr>
              <a:t>App Infrastructure</a:t>
            </a:r>
          </a:p>
        </p:txBody>
      </p:sp>
      <p:sp>
        <p:nvSpPr>
          <p:cNvPr id="36" name="TextBox 36"/>
          <p:cNvSpPr txBox="1"/>
          <p:nvPr/>
        </p:nvSpPr>
        <p:spPr>
          <a:xfrm>
            <a:off x="2159000" y="2273300"/>
            <a:ext cx="9042400" cy="647700"/>
          </a:xfrm>
          <a:prstGeom prst="rect">
            <a:avLst/>
          </a:prstGeom>
        </p:spPr>
        <p:txBody>
          <a:bodyPr lIns="0" tIns="0" rIns="0" bIns="0" rtlCol="0" anchor="ctr"/>
          <a:lstStyle/>
          <a:p>
            <a:pPr lvl="0" algn="l">
              <a:lnSpc>
                <a:spcPct val="116199"/>
              </a:lnSpc>
            </a:pPr>
            <a:endParaRPr lang="en-US" sz="1900" b="0" i="0" u="none" strike="noStrike" dirty="0">
              <a:solidFill>
                <a:srgbClr val="262626"/>
              </a:solidFill>
              <a:latin typeface="Pretendard Bold"/>
            </a:endParaRPr>
          </a:p>
        </p:txBody>
      </p:sp>
      <p:pic>
        <p:nvPicPr>
          <p:cNvPr id="37" name="Picture 37"/>
          <p:cNvPicPr>
            <a:picLocks noChangeAspect="1"/>
          </p:cNvPicPr>
          <p:nvPr/>
        </p:nvPicPr>
        <p:blipFill>
          <a:blip r:embed="rId7"/>
          <a:stretch>
            <a:fillRect/>
          </a:stretch>
        </p:blipFill>
        <p:spPr>
          <a:xfrm>
            <a:off x="2159000" y="1828800"/>
            <a:ext cx="254000" cy="50800"/>
          </a:xfrm>
          <a:prstGeom prst="rect">
            <a:avLst/>
          </a:prstGeom>
        </p:spPr>
      </p:pic>
      <p:sp>
        <p:nvSpPr>
          <p:cNvPr id="38" name="TextBox 38"/>
          <p:cNvSpPr txBox="1"/>
          <p:nvPr/>
        </p:nvSpPr>
        <p:spPr>
          <a:xfrm rot="5400000">
            <a:off x="15290800" y="2895600"/>
            <a:ext cx="4076700" cy="241300"/>
          </a:xfrm>
          <a:prstGeom prst="rect">
            <a:avLst/>
          </a:prstGeom>
        </p:spPr>
        <p:txBody>
          <a:bodyPr lIns="0" tIns="0" rIns="0" bIns="0" rtlCol="0" anchor="ctr"/>
          <a:lstStyle/>
          <a:p>
            <a:pPr lvl="0" algn="l">
              <a:lnSpc>
                <a:spcPct val="116199"/>
              </a:lnSpc>
            </a:pPr>
            <a:r>
              <a:rPr lang="en-US" sz="1400" b="0" i="0" u="none" strike="noStrike" dirty="0" err="1">
                <a:solidFill>
                  <a:srgbClr val="B4D5CB"/>
                </a:solidFill>
                <a:latin typeface="Pretendard Medium"/>
              </a:rPr>
              <a:t>EduBites</a:t>
            </a:r>
            <a:endParaRPr lang="en-US" sz="1400" b="0" i="0" u="none" strike="noStrike" dirty="0">
              <a:solidFill>
                <a:srgbClr val="B4D5CB"/>
              </a:solidFill>
              <a:latin typeface="Pretendard Medium"/>
            </a:endParaRPr>
          </a:p>
        </p:txBody>
      </p:sp>
      <p:sp>
        <p:nvSpPr>
          <p:cNvPr id="39" name="TextBox 39"/>
          <p:cNvSpPr txBox="1"/>
          <p:nvPr/>
        </p:nvSpPr>
        <p:spPr>
          <a:xfrm rot="5400000">
            <a:off x="15252700" y="7035800"/>
            <a:ext cx="4076700" cy="241300"/>
          </a:xfrm>
          <a:prstGeom prst="rect">
            <a:avLst/>
          </a:prstGeom>
        </p:spPr>
        <p:txBody>
          <a:bodyPr lIns="0" tIns="0" rIns="0" bIns="0" rtlCol="0" anchor="ctr"/>
          <a:lstStyle/>
          <a:p>
            <a:pPr lvl="0" algn="r">
              <a:lnSpc>
                <a:spcPct val="116199"/>
              </a:lnSpc>
            </a:pPr>
            <a:r>
              <a:rPr lang="en-US" sz="1400" b="0" i="0" u="none" strike="noStrike" dirty="0">
                <a:solidFill>
                  <a:srgbClr val="B4D5CB"/>
                </a:solidFill>
                <a:latin typeface="Pretendard Medium"/>
              </a:rPr>
              <a:t>The TikTok for Education</a:t>
            </a:r>
          </a:p>
        </p:txBody>
      </p:sp>
      <p:pic>
        <p:nvPicPr>
          <p:cNvPr id="40" name="Picture 39">
            <a:extLst>
              <a:ext uri="{FF2B5EF4-FFF2-40B4-BE49-F238E27FC236}">
                <a16:creationId xmlns:a16="http://schemas.microsoft.com/office/drawing/2014/main" id="{2B4D9DE4-93EF-07D7-2476-CDB5888F2531}"/>
              </a:ext>
            </a:extLst>
          </p:cNvPr>
          <p:cNvPicPr>
            <a:picLocks noChangeAspect="1"/>
          </p:cNvPicPr>
          <p:nvPr/>
        </p:nvPicPr>
        <p:blipFill>
          <a:blip r:embed="rId8"/>
          <a:stretch>
            <a:fillRect/>
          </a:stretch>
        </p:blipFill>
        <p:spPr>
          <a:xfrm>
            <a:off x="5057449" y="2153428"/>
            <a:ext cx="4407414" cy="4742672"/>
          </a:xfrm>
          <a:prstGeom prst="rect">
            <a:avLst/>
          </a:prstGeom>
        </p:spPr>
      </p:pic>
      <p:pic>
        <p:nvPicPr>
          <p:cNvPr id="41" name="Picture 20">
            <a:extLst>
              <a:ext uri="{FF2B5EF4-FFF2-40B4-BE49-F238E27FC236}">
                <a16:creationId xmlns:a16="http://schemas.microsoft.com/office/drawing/2014/main" id="{ACFC3537-13E9-4EB9-4D8D-28DF07B51A59}"/>
              </a:ext>
            </a:extLst>
          </p:cNvPr>
          <p:cNvPicPr>
            <a:picLocks noChangeAspect="1"/>
          </p:cNvPicPr>
          <p:nvPr/>
        </p:nvPicPr>
        <p:blipFill>
          <a:blip r:embed="rId4"/>
          <a:stretch>
            <a:fillRect/>
          </a:stretch>
        </p:blipFill>
        <p:spPr>
          <a:xfrm rot="16200000">
            <a:off x="10419443" y="6794501"/>
            <a:ext cx="1041400" cy="1854200"/>
          </a:xfrm>
          <a:prstGeom prst="rect">
            <a:avLst/>
          </a:prstGeom>
        </p:spPr>
      </p:pic>
      <p:sp>
        <p:nvSpPr>
          <p:cNvPr id="43" name="TextBox 21">
            <a:extLst>
              <a:ext uri="{FF2B5EF4-FFF2-40B4-BE49-F238E27FC236}">
                <a16:creationId xmlns:a16="http://schemas.microsoft.com/office/drawing/2014/main" id="{7B55015F-3E31-3A32-BFDF-2AA0874999EA}"/>
              </a:ext>
            </a:extLst>
          </p:cNvPr>
          <p:cNvSpPr txBox="1"/>
          <p:nvPr/>
        </p:nvSpPr>
        <p:spPr>
          <a:xfrm>
            <a:off x="10197193" y="7289801"/>
            <a:ext cx="1485900" cy="952500"/>
          </a:xfrm>
          <a:prstGeom prst="rect">
            <a:avLst/>
          </a:prstGeom>
        </p:spPr>
        <p:txBody>
          <a:bodyPr lIns="0" tIns="0" rIns="0" bIns="0" rtlCol="0" anchor="ctr"/>
          <a:lstStyle/>
          <a:p>
            <a:pPr lvl="0" algn="ctr">
              <a:lnSpc>
                <a:spcPct val="116199"/>
              </a:lnSpc>
            </a:pPr>
            <a:r>
              <a:rPr lang="en-US" sz="2300" b="0" i="0" u="none" strike="noStrike" dirty="0">
                <a:solidFill>
                  <a:srgbClr val="B4D5CB"/>
                </a:solidFill>
                <a:latin typeface="Pretendard Bold"/>
              </a:rPr>
              <a:t>User Friendly</a:t>
            </a:r>
          </a:p>
        </p:txBody>
      </p:sp>
      <p:sp>
        <p:nvSpPr>
          <p:cNvPr id="44" name="TextBox 19">
            <a:extLst>
              <a:ext uri="{FF2B5EF4-FFF2-40B4-BE49-F238E27FC236}">
                <a16:creationId xmlns:a16="http://schemas.microsoft.com/office/drawing/2014/main" id="{2F54B495-68B9-984B-1609-398FC6EFA88F}"/>
              </a:ext>
            </a:extLst>
          </p:cNvPr>
          <p:cNvSpPr txBox="1"/>
          <p:nvPr/>
        </p:nvSpPr>
        <p:spPr>
          <a:xfrm>
            <a:off x="12108154" y="7404100"/>
            <a:ext cx="4038600" cy="635000"/>
          </a:xfrm>
          <a:prstGeom prst="rect">
            <a:avLst/>
          </a:prstGeom>
        </p:spPr>
        <p:txBody>
          <a:bodyPr lIns="0" tIns="0" rIns="0" bIns="0" rtlCol="0" anchor="ctr"/>
          <a:lstStyle/>
          <a:p>
            <a:pPr lvl="0" algn="just">
              <a:lnSpc>
                <a:spcPct val="106240"/>
              </a:lnSpc>
            </a:pPr>
            <a:endParaRPr lang="en-US" sz="1900" b="0" i="0" u="none" strike="noStrike" dirty="0">
              <a:solidFill>
                <a:srgbClr val="262626"/>
              </a:solidFill>
              <a:latin typeface="Pretendard Regular"/>
            </a:endParaRPr>
          </a:p>
        </p:txBody>
      </p:sp>
      <p:pic>
        <p:nvPicPr>
          <p:cNvPr id="45" name="Picture 20">
            <a:extLst>
              <a:ext uri="{FF2B5EF4-FFF2-40B4-BE49-F238E27FC236}">
                <a16:creationId xmlns:a16="http://schemas.microsoft.com/office/drawing/2014/main" id="{FE7D91E1-97D1-88F5-D3D0-B093626AFEEA}"/>
              </a:ext>
            </a:extLst>
          </p:cNvPr>
          <p:cNvPicPr>
            <a:picLocks noChangeAspect="1"/>
          </p:cNvPicPr>
          <p:nvPr/>
        </p:nvPicPr>
        <p:blipFill>
          <a:blip r:embed="rId4"/>
          <a:stretch>
            <a:fillRect/>
          </a:stretch>
        </p:blipFill>
        <p:spPr>
          <a:xfrm rot="16200000">
            <a:off x="2565400" y="7055369"/>
            <a:ext cx="1041400" cy="1854200"/>
          </a:xfrm>
          <a:prstGeom prst="rect">
            <a:avLst/>
          </a:prstGeom>
        </p:spPr>
      </p:pic>
      <p:sp>
        <p:nvSpPr>
          <p:cNvPr id="46" name="TextBox 21">
            <a:extLst>
              <a:ext uri="{FF2B5EF4-FFF2-40B4-BE49-F238E27FC236}">
                <a16:creationId xmlns:a16="http://schemas.microsoft.com/office/drawing/2014/main" id="{D3BFD2C1-0543-E8F1-2E75-7D333641A476}"/>
              </a:ext>
            </a:extLst>
          </p:cNvPr>
          <p:cNvSpPr txBox="1"/>
          <p:nvPr/>
        </p:nvSpPr>
        <p:spPr>
          <a:xfrm>
            <a:off x="2305828" y="7521640"/>
            <a:ext cx="1485900" cy="952500"/>
          </a:xfrm>
          <a:prstGeom prst="rect">
            <a:avLst/>
          </a:prstGeom>
        </p:spPr>
        <p:txBody>
          <a:bodyPr lIns="0" tIns="0" rIns="0" bIns="0" rtlCol="0" anchor="ctr"/>
          <a:lstStyle/>
          <a:p>
            <a:pPr lvl="0" algn="ctr">
              <a:lnSpc>
                <a:spcPct val="116199"/>
              </a:lnSpc>
            </a:pPr>
            <a:r>
              <a:rPr lang="en-US" sz="2300" b="0" i="0" u="none" strike="noStrike" dirty="0">
                <a:solidFill>
                  <a:srgbClr val="B4D5CB"/>
                </a:solidFill>
                <a:latin typeface="Pretendard Bold"/>
              </a:rPr>
              <a:t>Younger Audience</a:t>
            </a:r>
          </a:p>
        </p:txBody>
      </p:sp>
      <p:sp>
        <p:nvSpPr>
          <p:cNvPr id="48" name="TextBox 22">
            <a:extLst>
              <a:ext uri="{FF2B5EF4-FFF2-40B4-BE49-F238E27FC236}">
                <a16:creationId xmlns:a16="http://schemas.microsoft.com/office/drawing/2014/main" id="{9BDBE9C5-197C-0346-60C3-236F5594FFDE}"/>
              </a:ext>
            </a:extLst>
          </p:cNvPr>
          <p:cNvSpPr txBox="1"/>
          <p:nvPr/>
        </p:nvSpPr>
        <p:spPr>
          <a:xfrm>
            <a:off x="12090400" y="7521640"/>
            <a:ext cx="4216400" cy="647700"/>
          </a:xfrm>
          <a:prstGeom prst="rect">
            <a:avLst/>
          </a:prstGeom>
        </p:spPr>
        <p:txBody>
          <a:bodyPr lIns="0" tIns="0" rIns="0" bIns="0" rtlCol="0" anchor="ctr"/>
          <a:lstStyle/>
          <a:p>
            <a:pPr lvl="0" algn="just">
              <a:lnSpc>
                <a:spcPct val="106240"/>
              </a:lnSpc>
            </a:pPr>
            <a:r>
              <a:rPr lang="en-US" sz="2000" dirty="0"/>
              <a:t>The app will provide an easy-to-use interface where students can scroll through educational content, much like </a:t>
            </a:r>
            <a:r>
              <a:rPr lang="en-US" sz="2000" dirty="0" err="1"/>
              <a:t>Revyze’s</a:t>
            </a:r>
            <a:r>
              <a:rPr lang="en-US" sz="2000" dirty="0"/>
              <a:t> intuitive browsing experience.</a:t>
            </a:r>
            <a:endParaRPr lang="en-US" sz="2000" b="0" i="0" u="none" strike="noStrike" dirty="0">
              <a:solidFill>
                <a:srgbClr val="262626"/>
              </a:solidFill>
              <a:latin typeface="Pretendard Regular"/>
            </a:endParaRPr>
          </a:p>
        </p:txBody>
      </p:sp>
      <p:sp>
        <p:nvSpPr>
          <p:cNvPr id="49" name="TextBox 22">
            <a:extLst>
              <a:ext uri="{FF2B5EF4-FFF2-40B4-BE49-F238E27FC236}">
                <a16:creationId xmlns:a16="http://schemas.microsoft.com/office/drawing/2014/main" id="{80EE40FD-C055-921E-7E8F-4B3F103B10F1}"/>
              </a:ext>
            </a:extLst>
          </p:cNvPr>
          <p:cNvSpPr txBox="1"/>
          <p:nvPr/>
        </p:nvSpPr>
        <p:spPr>
          <a:xfrm>
            <a:off x="4160029" y="8150290"/>
            <a:ext cx="4216400" cy="647700"/>
          </a:xfrm>
          <a:prstGeom prst="rect">
            <a:avLst/>
          </a:prstGeom>
        </p:spPr>
        <p:txBody>
          <a:bodyPr lIns="0" tIns="0" rIns="0" bIns="0" rtlCol="0" anchor="ctr"/>
          <a:lstStyle/>
          <a:p>
            <a:pPr lvl="0" algn="just">
              <a:lnSpc>
                <a:spcPct val="106240"/>
              </a:lnSpc>
            </a:pPr>
            <a:r>
              <a:rPr lang="en-US" sz="2000" dirty="0"/>
              <a:t>While </a:t>
            </a:r>
            <a:r>
              <a:rPr lang="en-US" sz="2000" dirty="0" err="1"/>
              <a:t>Revyze</a:t>
            </a:r>
            <a:r>
              <a:rPr lang="en-US" sz="2000" dirty="0"/>
              <a:t> caters to students from a variety of academic levels, our platform will be optimized specifically for elementary school students, featuring age-appropriate content.</a:t>
            </a:r>
            <a:endParaRPr lang="en-US" sz="1900" b="0" i="0" u="none" strike="noStrike" dirty="0">
              <a:solidFill>
                <a:srgbClr val="262626"/>
              </a:solidFill>
              <a:latin typeface="Pretendard Regul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grpSp>
        <p:nvGrpSpPr>
          <p:cNvPr id="4" name="Group 4"/>
          <p:cNvGrpSpPr/>
          <p:nvPr/>
        </p:nvGrpSpPr>
        <p:grpSpPr>
          <a:xfrm>
            <a:off x="-2147483648" y="-2147483648"/>
            <a:ext cx="2147483647" cy="2147483647"/>
            <a:chOff x="0" y="0"/>
            <a:chExt cx="0" cy="0"/>
          </a:xfrm>
        </p:grpSpPr>
      </p:grpSp>
      <p:pic>
        <p:nvPicPr>
          <p:cNvPr id="5" name="Picture 5"/>
          <p:cNvPicPr>
            <a:picLocks noChangeAspect="1"/>
          </p:cNvPicPr>
          <p:nvPr/>
        </p:nvPicPr>
        <p:blipFill>
          <a:blip r:embed="rId2">
            <a:alphaModFix amt="39000"/>
          </a:blip>
          <a:stretch>
            <a:fillRect/>
          </a:stretch>
        </p:blipFill>
        <p:spPr>
          <a:xfrm rot="2700000">
            <a:off x="101600" y="1600200"/>
            <a:ext cx="5118100" cy="25400"/>
          </a:xfrm>
          <a:prstGeom prst="rect">
            <a:avLst/>
          </a:prstGeom>
        </p:spPr>
      </p:pic>
      <p:grpSp>
        <p:nvGrpSpPr>
          <p:cNvPr id="6" name="Group 6"/>
          <p:cNvGrpSpPr/>
          <p:nvPr/>
        </p:nvGrpSpPr>
        <p:grpSpPr>
          <a:xfrm>
            <a:off x="-2147483648" y="-2147483648"/>
            <a:ext cx="2147483647" cy="2147483647"/>
            <a:chOff x="0" y="0"/>
            <a:chExt cx="0" cy="0"/>
          </a:xfrm>
        </p:grpSpPr>
      </p:grpSp>
      <p:pic>
        <p:nvPicPr>
          <p:cNvPr id="7" name="Picture 7"/>
          <p:cNvPicPr>
            <a:picLocks noChangeAspect="1"/>
          </p:cNvPicPr>
          <p:nvPr/>
        </p:nvPicPr>
        <p:blipFill>
          <a:blip r:embed="rId3">
            <a:alphaModFix amt="39000"/>
          </a:blip>
          <a:stretch>
            <a:fillRect/>
          </a:stretch>
        </p:blipFill>
        <p:spPr>
          <a:xfrm rot="2700000">
            <a:off x="-431800" y="-1485900"/>
            <a:ext cx="4673600" cy="4673600"/>
          </a:xfrm>
          <a:prstGeom prst="rect">
            <a:avLst/>
          </a:prstGeom>
        </p:spPr>
      </p:pic>
      <p:pic>
        <p:nvPicPr>
          <p:cNvPr id="8" name="Picture 8"/>
          <p:cNvPicPr>
            <a:picLocks noChangeAspect="1"/>
          </p:cNvPicPr>
          <p:nvPr/>
        </p:nvPicPr>
        <p:blipFill>
          <a:blip r:embed="rId4">
            <a:alphaModFix amt="39000"/>
          </a:blip>
          <a:stretch>
            <a:fillRect/>
          </a:stretch>
        </p:blipFill>
        <p:spPr>
          <a:xfrm rot="8100000">
            <a:off x="-2095500" y="-850900"/>
            <a:ext cx="4699000" cy="25400"/>
          </a:xfrm>
          <a:prstGeom prst="rect">
            <a:avLst/>
          </a:prstGeom>
        </p:spPr>
      </p:pic>
      <p:pic>
        <p:nvPicPr>
          <p:cNvPr id="9" name="Picture 9"/>
          <p:cNvPicPr>
            <a:picLocks noChangeAspect="1"/>
          </p:cNvPicPr>
          <p:nvPr/>
        </p:nvPicPr>
        <p:blipFill>
          <a:blip r:embed="rId5">
            <a:alphaModFix amt="39000"/>
          </a:blip>
          <a:stretch>
            <a:fillRect/>
          </a:stretch>
        </p:blipFill>
        <p:spPr>
          <a:xfrm rot="5400000">
            <a:off x="1828800" y="-2501900"/>
            <a:ext cx="114300" cy="114300"/>
          </a:xfrm>
          <a:prstGeom prst="rect">
            <a:avLst/>
          </a:prstGeom>
        </p:spPr>
      </p:pic>
      <p:pic>
        <p:nvPicPr>
          <p:cNvPr id="10" name="Picture 10"/>
          <p:cNvPicPr>
            <a:picLocks noChangeAspect="1"/>
          </p:cNvPicPr>
          <p:nvPr/>
        </p:nvPicPr>
        <p:blipFill>
          <a:blip r:embed="rId5">
            <a:alphaModFix amt="39000"/>
          </a:blip>
          <a:stretch>
            <a:fillRect/>
          </a:stretch>
        </p:blipFill>
        <p:spPr>
          <a:xfrm rot="5400000">
            <a:off x="1828800" y="800100"/>
            <a:ext cx="114300" cy="114300"/>
          </a:xfrm>
          <a:prstGeom prst="rect">
            <a:avLst/>
          </a:prstGeom>
        </p:spPr>
      </p:pic>
      <p:pic>
        <p:nvPicPr>
          <p:cNvPr id="11" name="Picture 11"/>
          <p:cNvPicPr>
            <a:picLocks noChangeAspect="1"/>
          </p:cNvPicPr>
          <p:nvPr/>
        </p:nvPicPr>
        <p:blipFill>
          <a:blip r:embed="rId5">
            <a:alphaModFix amt="39000"/>
          </a:blip>
          <a:stretch>
            <a:fillRect/>
          </a:stretch>
        </p:blipFill>
        <p:spPr>
          <a:xfrm rot="5400000">
            <a:off x="-1460500" y="800100"/>
            <a:ext cx="114300" cy="114300"/>
          </a:xfrm>
          <a:prstGeom prst="rect">
            <a:avLst/>
          </a:prstGeom>
        </p:spPr>
      </p:pic>
      <p:pic>
        <p:nvPicPr>
          <p:cNvPr id="12" name="Picture 12"/>
          <p:cNvPicPr>
            <a:picLocks noChangeAspect="1"/>
          </p:cNvPicPr>
          <p:nvPr/>
        </p:nvPicPr>
        <p:blipFill>
          <a:blip r:embed="rId6">
            <a:alphaModFix amt="39000"/>
          </a:blip>
          <a:stretch>
            <a:fillRect/>
          </a:stretch>
        </p:blipFill>
        <p:spPr>
          <a:xfrm rot="-13500000">
            <a:off x="-444500" y="825500"/>
            <a:ext cx="4673600" cy="25400"/>
          </a:xfrm>
          <a:prstGeom prst="rect">
            <a:avLst/>
          </a:prstGeom>
        </p:spPr>
      </p:pic>
      <p:pic>
        <p:nvPicPr>
          <p:cNvPr id="13" name="Picture 13"/>
          <p:cNvPicPr>
            <a:picLocks noChangeAspect="1"/>
          </p:cNvPicPr>
          <p:nvPr/>
        </p:nvPicPr>
        <p:blipFill>
          <a:blip r:embed="rId5">
            <a:alphaModFix amt="39000"/>
          </a:blip>
          <a:stretch>
            <a:fillRect/>
          </a:stretch>
        </p:blipFill>
        <p:spPr>
          <a:xfrm rot="5400000">
            <a:off x="177800" y="-863600"/>
            <a:ext cx="114300" cy="114300"/>
          </a:xfrm>
          <a:prstGeom prst="rect">
            <a:avLst/>
          </a:prstGeom>
        </p:spPr>
      </p:pic>
      <p:pic>
        <p:nvPicPr>
          <p:cNvPr id="15" name="Picture 15"/>
          <p:cNvPicPr>
            <a:picLocks noChangeAspect="1"/>
          </p:cNvPicPr>
          <p:nvPr/>
        </p:nvPicPr>
        <p:blipFill>
          <a:blip r:embed="rId7">
            <a:alphaModFix amt="39000"/>
          </a:blip>
          <a:stretch>
            <a:fillRect/>
          </a:stretch>
        </p:blipFill>
        <p:spPr>
          <a:xfrm rot="5400000">
            <a:off x="3505200" y="-838200"/>
            <a:ext cx="114300" cy="114300"/>
          </a:xfrm>
          <a:prstGeom prst="rect">
            <a:avLst/>
          </a:prstGeom>
        </p:spPr>
      </p:pic>
      <p:pic>
        <p:nvPicPr>
          <p:cNvPr id="17" name="Picture 17"/>
          <p:cNvPicPr>
            <a:picLocks noChangeAspect="1"/>
          </p:cNvPicPr>
          <p:nvPr/>
        </p:nvPicPr>
        <p:blipFill>
          <a:blip r:embed="rId8"/>
          <a:stretch>
            <a:fillRect/>
          </a:stretch>
        </p:blipFill>
        <p:spPr>
          <a:xfrm>
            <a:off x="-584200" y="-596900"/>
            <a:ext cx="1485900" cy="11391900"/>
          </a:xfrm>
          <a:prstGeom prst="rect">
            <a:avLst/>
          </a:prstGeom>
        </p:spPr>
      </p:pic>
      <p:sp>
        <p:nvSpPr>
          <p:cNvPr id="18" name="TextBox 18"/>
          <p:cNvSpPr txBox="1"/>
          <p:nvPr/>
        </p:nvSpPr>
        <p:spPr>
          <a:xfrm rot="-5400000">
            <a:off x="-1612900" y="2565400"/>
            <a:ext cx="4089400" cy="279400"/>
          </a:xfrm>
          <a:prstGeom prst="rect">
            <a:avLst/>
          </a:prstGeom>
        </p:spPr>
        <p:txBody>
          <a:bodyPr lIns="0" tIns="0" rIns="0" bIns="0" rtlCol="0" anchor="ctr"/>
          <a:lstStyle/>
          <a:p>
            <a:pPr lvl="0" algn="r">
              <a:lnSpc>
                <a:spcPct val="116199"/>
              </a:lnSpc>
            </a:pPr>
            <a:r>
              <a:rPr lang="en-US" sz="1600" b="0" i="0" u="none" strike="noStrike" dirty="0">
                <a:solidFill>
                  <a:srgbClr val="262626"/>
                </a:solidFill>
                <a:latin typeface="Pretendard Bold"/>
              </a:rPr>
              <a:t>Forest Hacks Hackathon</a:t>
            </a:r>
          </a:p>
        </p:txBody>
      </p:sp>
      <p:sp>
        <p:nvSpPr>
          <p:cNvPr id="20" name="TextBox 20"/>
          <p:cNvSpPr txBox="1"/>
          <p:nvPr/>
        </p:nvSpPr>
        <p:spPr>
          <a:xfrm>
            <a:off x="2070100" y="368300"/>
            <a:ext cx="13665200" cy="1358900"/>
          </a:xfrm>
          <a:prstGeom prst="rect">
            <a:avLst/>
          </a:prstGeom>
        </p:spPr>
        <p:txBody>
          <a:bodyPr lIns="0" tIns="0" rIns="0" bIns="0" rtlCol="0" anchor="ctr"/>
          <a:lstStyle/>
          <a:p>
            <a:pPr lvl="0" algn="ctr">
              <a:lnSpc>
                <a:spcPct val="78850"/>
              </a:lnSpc>
            </a:pPr>
            <a:r>
              <a:rPr lang="en-US" sz="7600" b="0" i="0" u="none" strike="noStrike" spc="1500" dirty="0">
                <a:solidFill>
                  <a:srgbClr val="FFFFFF"/>
                </a:solidFill>
                <a:latin typeface="Ostrich Sans Medium"/>
              </a:rPr>
              <a:t>AI Technical Concepts</a:t>
            </a:r>
          </a:p>
        </p:txBody>
      </p:sp>
      <p:grpSp>
        <p:nvGrpSpPr>
          <p:cNvPr id="23" name="Group 23"/>
          <p:cNvGrpSpPr/>
          <p:nvPr/>
        </p:nvGrpSpPr>
        <p:grpSpPr>
          <a:xfrm>
            <a:off x="2147483647" y="2147483647"/>
            <a:ext cx="2147483647" cy="2147483647"/>
            <a:chOff x="0" y="0"/>
            <a:chExt cx="0" cy="0"/>
          </a:xfrm>
        </p:grpSpPr>
      </p:grpSp>
      <p:pic>
        <p:nvPicPr>
          <p:cNvPr id="36" name="Picture 36"/>
          <p:cNvPicPr>
            <a:picLocks noChangeAspect="1"/>
          </p:cNvPicPr>
          <p:nvPr/>
        </p:nvPicPr>
        <p:blipFill>
          <a:blip r:embed="rId9"/>
          <a:stretch>
            <a:fillRect/>
          </a:stretch>
        </p:blipFill>
        <p:spPr>
          <a:xfrm>
            <a:off x="16903700" y="698500"/>
            <a:ext cx="825500" cy="8902700"/>
          </a:xfrm>
          <a:prstGeom prst="rect">
            <a:avLst/>
          </a:prstGeom>
        </p:spPr>
      </p:pic>
      <p:grpSp>
        <p:nvGrpSpPr>
          <p:cNvPr id="37" name="Group 37"/>
          <p:cNvGrpSpPr/>
          <p:nvPr/>
        </p:nvGrpSpPr>
        <p:grpSpPr>
          <a:xfrm>
            <a:off x="2147483647" y="2147483647"/>
            <a:ext cx="2147483647" cy="2147483647"/>
            <a:chOff x="0" y="0"/>
            <a:chExt cx="0" cy="0"/>
          </a:xfrm>
        </p:grpSpPr>
      </p:grpSp>
      <p:pic>
        <p:nvPicPr>
          <p:cNvPr id="41" name="Picture 41"/>
          <p:cNvPicPr>
            <a:picLocks noChangeAspect="1"/>
          </p:cNvPicPr>
          <p:nvPr/>
        </p:nvPicPr>
        <p:blipFill>
          <a:blip r:embed="rId10"/>
          <a:stretch>
            <a:fillRect/>
          </a:stretch>
        </p:blipFill>
        <p:spPr>
          <a:xfrm>
            <a:off x="8782829" y="1587500"/>
            <a:ext cx="254000" cy="50800"/>
          </a:xfrm>
          <a:prstGeom prst="rect">
            <a:avLst/>
          </a:prstGeom>
        </p:spPr>
      </p:pic>
      <p:sp>
        <p:nvSpPr>
          <p:cNvPr id="42" name="TextBox 42"/>
          <p:cNvSpPr txBox="1"/>
          <p:nvPr/>
        </p:nvSpPr>
        <p:spPr>
          <a:xfrm rot="5400000">
            <a:off x="15290800" y="2895600"/>
            <a:ext cx="4076700" cy="241300"/>
          </a:xfrm>
          <a:prstGeom prst="rect">
            <a:avLst/>
          </a:prstGeom>
        </p:spPr>
        <p:txBody>
          <a:bodyPr lIns="0" tIns="0" rIns="0" bIns="0" rtlCol="0" anchor="ctr"/>
          <a:lstStyle/>
          <a:p>
            <a:pPr lvl="0" algn="l">
              <a:lnSpc>
                <a:spcPct val="116199"/>
              </a:lnSpc>
            </a:pPr>
            <a:r>
              <a:rPr lang="en-US" sz="1400" b="0" i="0" u="none" strike="noStrike" dirty="0" err="1">
                <a:solidFill>
                  <a:srgbClr val="B4D5CB"/>
                </a:solidFill>
                <a:latin typeface="Pretendard Medium"/>
              </a:rPr>
              <a:t>EduBites</a:t>
            </a:r>
            <a:endParaRPr lang="en-US" sz="1400" b="0" i="0" u="none" strike="noStrike" dirty="0">
              <a:solidFill>
                <a:srgbClr val="B4D5CB"/>
              </a:solidFill>
              <a:latin typeface="Pretendard Medium"/>
            </a:endParaRPr>
          </a:p>
        </p:txBody>
      </p:sp>
      <p:sp>
        <p:nvSpPr>
          <p:cNvPr id="43" name="TextBox 43"/>
          <p:cNvSpPr txBox="1"/>
          <p:nvPr/>
        </p:nvSpPr>
        <p:spPr>
          <a:xfrm rot="5400000">
            <a:off x="15252700" y="7035800"/>
            <a:ext cx="4076700" cy="241300"/>
          </a:xfrm>
          <a:prstGeom prst="rect">
            <a:avLst/>
          </a:prstGeom>
        </p:spPr>
        <p:txBody>
          <a:bodyPr lIns="0" tIns="0" rIns="0" bIns="0" rtlCol="0" anchor="ctr"/>
          <a:lstStyle/>
          <a:p>
            <a:pPr lvl="0" algn="r">
              <a:lnSpc>
                <a:spcPct val="116199"/>
              </a:lnSpc>
            </a:pPr>
            <a:r>
              <a:rPr lang="en-US" sz="1400" b="0" i="0" u="none" strike="noStrike" dirty="0">
                <a:solidFill>
                  <a:srgbClr val="B4D5CB"/>
                </a:solidFill>
                <a:latin typeface="Pretendard Medium"/>
              </a:rPr>
              <a:t>The TikTok for Education</a:t>
            </a:r>
          </a:p>
        </p:txBody>
      </p:sp>
      <p:pic>
        <p:nvPicPr>
          <p:cNvPr id="46" name="Picture 12">
            <a:extLst>
              <a:ext uri="{FF2B5EF4-FFF2-40B4-BE49-F238E27FC236}">
                <a16:creationId xmlns:a16="http://schemas.microsoft.com/office/drawing/2014/main" id="{73C867CD-9CD3-EF8C-7C5E-871186BE3F70}"/>
              </a:ext>
            </a:extLst>
          </p:cNvPr>
          <p:cNvPicPr>
            <a:picLocks noChangeAspect="1"/>
          </p:cNvPicPr>
          <p:nvPr/>
        </p:nvPicPr>
        <p:blipFill>
          <a:blip r:embed="rId11"/>
          <a:stretch>
            <a:fillRect/>
          </a:stretch>
        </p:blipFill>
        <p:spPr>
          <a:xfrm>
            <a:off x="2304595" y="1800581"/>
            <a:ext cx="2858730" cy="1898463"/>
          </a:xfrm>
          <a:prstGeom prst="rect">
            <a:avLst/>
          </a:prstGeom>
        </p:spPr>
      </p:pic>
      <p:pic>
        <p:nvPicPr>
          <p:cNvPr id="50" name="Picture 12">
            <a:extLst>
              <a:ext uri="{FF2B5EF4-FFF2-40B4-BE49-F238E27FC236}">
                <a16:creationId xmlns:a16="http://schemas.microsoft.com/office/drawing/2014/main" id="{34357FF2-5797-CF77-8CEF-5E8E09631A98}"/>
              </a:ext>
            </a:extLst>
          </p:cNvPr>
          <p:cNvPicPr>
            <a:picLocks noChangeAspect="1"/>
          </p:cNvPicPr>
          <p:nvPr/>
        </p:nvPicPr>
        <p:blipFill>
          <a:blip r:embed="rId11"/>
          <a:stretch>
            <a:fillRect/>
          </a:stretch>
        </p:blipFill>
        <p:spPr>
          <a:xfrm>
            <a:off x="7818219" y="1733283"/>
            <a:ext cx="2437386" cy="1898463"/>
          </a:xfrm>
          <a:prstGeom prst="rect">
            <a:avLst/>
          </a:prstGeom>
        </p:spPr>
      </p:pic>
      <p:pic>
        <p:nvPicPr>
          <p:cNvPr id="51" name="Picture 12">
            <a:extLst>
              <a:ext uri="{FF2B5EF4-FFF2-40B4-BE49-F238E27FC236}">
                <a16:creationId xmlns:a16="http://schemas.microsoft.com/office/drawing/2014/main" id="{44025C3A-6083-73A4-67B7-86BF3D7A79D0}"/>
              </a:ext>
            </a:extLst>
          </p:cNvPr>
          <p:cNvPicPr>
            <a:picLocks noChangeAspect="1"/>
          </p:cNvPicPr>
          <p:nvPr/>
        </p:nvPicPr>
        <p:blipFill>
          <a:blip r:embed="rId11"/>
          <a:stretch>
            <a:fillRect/>
          </a:stretch>
        </p:blipFill>
        <p:spPr>
          <a:xfrm>
            <a:off x="12549254" y="1727200"/>
            <a:ext cx="2698359" cy="1898463"/>
          </a:xfrm>
          <a:prstGeom prst="rect">
            <a:avLst/>
          </a:prstGeom>
        </p:spPr>
      </p:pic>
      <p:sp>
        <p:nvSpPr>
          <p:cNvPr id="54" name="TextBox 53">
            <a:extLst>
              <a:ext uri="{FF2B5EF4-FFF2-40B4-BE49-F238E27FC236}">
                <a16:creationId xmlns:a16="http://schemas.microsoft.com/office/drawing/2014/main" id="{0D67F100-0342-3D07-617E-6A02F800EC12}"/>
              </a:ext>
            </a:extLst>
          </p:cNvPr>
          <p:cNvSpPr txBox="1"/>
          <p:nvPr/>
        </p:nvSpPr>
        <p:spPr>
          <a:xfrm>
            <a:off x="2395739" y="2145604"/>
            <a:ext cx="2833330" cy="1200329"/>
          </a:xfrm>
          <a:prstGeom prst="rect">
            <a:avLst/>
          </a:prstGeom>
          <a:noFill/>
        </p:spPr>
        <p:txBody>
          <a:bodyPr wrap="square" rtlCol="0">
            <a:spAutoFit/>
          </a:bodyPr>
          <a:lstStyle/>
          <a:p>
            <a:r>
              <a:rPr lang="en-US" sz="2400" b="1" dirty="0"/>
              <a:t>AI-Powered Content Recommendation System</a:t>
            </a:r>
          </a:p>
        </p:txBody>
      </p:sp>
      <p:sp>
        <p:nvSpPr>
          <p:cNvPr id="56" name="TextBox 55">
            <a:extLst>
              <a:ext uri="{FF2B5EF4-FFF2-40B4-BE49-F238E27FC236}">
                <a16:creationId xmlns:a16="http://schemas.microsoft.com/office/drawing/2014/main" id="{C8D31C29-0501-1A94-1F1E-6B5E1D775602}"/>
              </a:ext>
            </a:extLst>
          </p:cNvPr>
          <p:cNvSpPr txBox="1"/>
          <p:nvPr/>
        </p:nvSpPr>
        <p:spPr>
          <a:xfrm>
            <a:off x="7997597" y="2046407"/>
            <a:ext cx="1810205" cy="1384995"/>
          </a:xfrm>
          <a:prstGeom prst="rect">
            <a:avLst/>
          </a:prstGeom>
          <a:noFill/>
        </p:spPr>
        <p:txBody>
          <a:bodyPr wrap="square" rtlCol="0">
            <a:spAutoFit/>
          </a:bodyPr>
          <a:lstStyle/>
          <a:p>
            <a:r>
              <a:rPr lang="en-US" sz="2800" b="1" dirty="0"/>
              <a:t>AI Video Fetching &amp; Curation</a:t>
            </a:r>
          </a:p>
        </p:txBody>
      </p:sp>
      <p:sp>
        <p:nvSpPr>
          <p:cNvPr id="57" name="TextBox 56">
            <a:extLst>
              <a:ext uri="{FF2B5EF4-FFF2-40B4-BE49-F238E27FC236}">
                <a16:creationId xmlns:a16="http://schemas.microsoft.com/office/drawing/2014/main" id="{5CB243DA-6459-B48B-195D-2DB585E3B7E0}"/>
              </a:ext>
            </a:extLst>
          </p:cNvPr>
          <p:cNvSpPr txBox="1"/>
          <p:nvPr/>
        </p:nvSpPr>
        <p:spPr>
          <a:xfrm>
            <a:off x="12549255" y="1892096"/>
            <a:ext cx="2698359" cy="1384995"/>
          </a:xfrm>
          <a:prstGeom prst="rect">
            <a:avLst/>
          </a:prstGeom>
          <a:noFill/>
        </p:spPr>
        <p:txBody>
          <a:bodyPr wrap="square" rtlCol="0">
            <a:spAutoFit/>
          </a:bodyPr>
          <a:lstStyle/>
          <a:p>
            <a:r>
              <a:rPr lang="en-US" sz="2800" b="1" dirty="0"/>
              <a:t>Interactive Front End Feedback System</a:t>
            </a:r>
          </a:p>
        </p:txBody>
      </p:sp>
      <p:pic>
        <p:nvPicPr>
          <p:cNvPr id="60" name="Picture 12">
            <a:extLst>
              <a:ext uri="{FF2B5EF4-FFF2-40B4-BE49-F238E27FC236}">
                <a16:creationId xmlns:a16="http://schemas.microsoft.com/office/drawing/2014/main" id="{8C962432-36D4-0646-7DDA-D1DDB904C59C}"/>
              </a:ext>
            </a:extLst>
          </p:cNvPr>
          <p:cNvPicPr>
            <a:picLocks noChangeAspect="1"/>
          </p:cNvPicPr>
          <p:nvPr/>
        </p:nvPicPr>
        <p:blipFill>
          <a:blip r:embed="rId11"/>
          <a:stretch>
            <a:fillRect/>
          </a:stretch>
        </p:blipFill>
        <p:spPr>
          <a:xfrm>
            <a:off x="1239201" y="4103797"/>
            <a:ext cx="4746688" cy="5351824"/>
          </a:xfrm>
          <a:prstGeom prst="rect">
            <a:avLst/>
          </a:prstGeom>
        </p:spPr>
      </p:pic>
      <p:sp>
        <p:nvSpPr>
          <p:cNvPr id="59" name="TextBox 58">
            <a:extLst>
              <a:ext uri="{FF2B5EF4-FFF2-40B4-BE49-F238E27FC236}">
                <a16:creationId xmlns:a16="http://schemas.microsoft.com/office/drawing/2014/main" id="{C9D5FAD0-5204-7361-A3D4-5C5413EDE497}"/>
              </a:ext>
            </a:extLst>
          </p:cNvPr>
          <p:cNvSpPr txBox="1"/>
          <p:nvPr/>
        </p:nvSpPr>
        <p:spPr>
          <a:xfrm>
            <a:off x="1312338" y="4246790"/>
            <a:ext cx="4591001" cy="5016758"/>
          </a:xfrm>
          <a:prstGeom prst="rect">
            <a:avLst/>
          </a:prstGeom>
          <a:noFill/>
        </p:spPr>
        <p:txBody>
          <a:bodyPr wrap="square" rtlCol="0">
            <a:spAutoFit/>
          </a:bodyPr>
          <a:lstStyle/>
          <a:p>
            <a:r>
              <a:rPr lang="en-US" sz="2000" b="1" dirty="0"/>
              <a:t>User Engagement Data</a:t>
            </a:r>
            <a:r>
              <a:rPr lang="en-US" sz="2000" dirty="0"/>
              <a:t>: Tracks users' interactions (likes, views, engagement time, emoji reactions) to create individual learning profiles.</a:t>
            </a:r>
          </a:p>
          <a:p>
            <a:endParaRPr lang="en-US" sz="2000" b="1" dirty="0"/>
          </a:p>
          <a:p>
            <a:r>
              <a:rPr lang="en-US" sz="2000" b="1" dirty="0"/>
              <a:t>Adaptive Learning</a:t>
            </a:r>
            <a:r>
              <a:rPr lang="en-US" sz="2000" dirty="0"/>
              <a:t>: Recommends videos and games based on past engagement and performance, adjusting to each student's learning pace and preferences, similar to AI-driven platforms like TikTok and </a:t>
            </a:r>
            <a:r>
              <a:rPr lang="en-US" sz="2000" dirty="0" err="1"/>
              <a:t>Revyze</a:t>
            </a:r>
            <a:r>
              <a:rPr lang="en-US" sz="2000" dirty="0"/>
              <a:t>.</a:t>
            </a:r>
          </a:p>
          <a:p>
            <a:endParaRPr lang="en-US" sz="2000" b="1" dirty="0"/>
          </a:p>
          <a:p>
            <a:r>
              <a:rPr lang="en-US" sz="2000" b="1" dirty="0"/>
              <a:t>Machine Learning Model</a:t>
            </a:r>
            <a:r>
              <a:rPr lang="en-US" sz="2000" dirty="0"/>
              <a:t>: The model will continuously evolve using supervised learning techniques, improving recommendations over time based on data collected.</a:t>
            </a:r>
          </a:p>
        </p:txBody>
      </p:sp>
      <p:pic>
        <p:nvPicPr>
          <p:cNvPr id="61" name="Picture 12">
            <a:extLst>
              <a:ext uri="{FF2B5EF4-FFF2-40B4-BE49-F238E27FC236}">
                <a16:creationId xmlns:a16="http://schemas.microsoft.com/office/drawing/2014/main" id="{5474804B-8907-FB9E-0E59-EE48F2F0BC41}"/>
              </a:ext>
            </a:extLst>
          </p:cNvPr>
          <p:cNvPicPr>
            <a:picLocks noChangeAspect="1"/>
          </p:cNvPicPr>
          <p:nvPr/>
        </p:nvPicPr>
        <p:blipFill>
          <a:blip r:embed="rId11"/>
          <a:stretch>
            <a:fillRect/>
          </a:stretch>
        </p:blipFill>
        <p:spPr>
          <a:xfrm>
            <a:off x="6602832" y="4054462"/>
            <a:ext cx="4278344" cy="5351824"/>
          </a:xfrm>
          <a:prstGeom prst="rect">
            <a:avLst/>
          </a:prstGeom>
        </p:spPr>
      </p:pic>
      <p:sp>
        <p:nvSpPr>
          <p:cNvPr id="62" name="TextBox 61">
            <a:extLst>
              <a:ext uri="{FF2B5EF4-FFF2-40B4-BE49-F238E27FC236}">
                <a16:creationId xmlns:a16="http://schemas.microsoft.com/office/drawing/2014/main" id="{49E8B5D8-EF38-F7A1-D3F0-1F1154570641}"/>
              </a:ext>
            </a:extLst>
          </p:cNvPr>
          <p:cNvSpPr txBox="1"/>
          <p:nvPr/>
        </p:nvSpPr>
        <p:spPr>
          <a:xfrm>
            <a:off x="6675968" y="4197455"/>
            <a:ext cx="4205207" cy="4832092"/>
          </a:xfrm>
          <a:prstGeom prst="rect">
            <a:avLst/>
          </a:prstGeom>
          <a:noFill/>
        </p:spPr>
        <p:txBody>
          <a:bodyPr wrap="square" rtlCol="0">
            <a:spAutoFit/>
          </a:bodyPr>
          <a:lstStyle/>
          <a:p>
            <a:r>
              <a:rPr lang="en-US" sz="2200" b="1" dirty="0"/>
              <a:t>Video Fetching from YouTube</a:t>
            </a:r>
            <a:r>
              <a:rPr lang="en-US" sz="2200" dirty="0"/>
              <a:t>: An AI bot will pull appropriate educational videos from YouTube, filtering content based on predefined criteria like age-appropriateness, educational relevance, and quality.</a:t>
            </a:r>
          </a:p>
          <a:p>
            <a:endParaRPr lang="en-US" sz="2200" b="1" dirty="0"/>
          </a:p>
          <a:p>
            <a:r>
              <a:rPr lang="en-US" sz="2200" b="1" dirty="0"/>
              <a:t>Content Categorization</a:t>
            </a:r>
            <a:r>
              <a:rPr lang="en-US" sz="2200" dirty="0"/>
              <a:t>: Once fetched, the AI will categorize content by subject, difficulty, and type (e.g., video, quiz, game) using natural language processing (NLP) techniques to ensure accuracy.</a:t>
            </a:r>
          </a:p>
        </p:txBody>
      </p:sp>
      <p:pic>
        <p:nvPicPr>
          <p:cNvPr id="63" name="Picture 12">
            <a:extLst>
              <a:ext uri="{FF2B5EF4-FFF2-40B4-BE49-F238E27FC236}">
                <a16:creationId xmlns:a16="http://schemas.microsoft.com/office/drawing/2014/main" id="{0BFD98E6-CD5D-1407-2F87-9EB702EADC3E}"/>
              </a:ext>
            </a:extLst>
          </p:cNvPr>
          <p:cNvPicPr>
            <a:picLocks noChangeAspect="1"/>
          </p:cNvPicPr>
          <p:nvPr/>
        </p:nvPicPr>
        <p:blipFill>
          <a:blip r:embed="rId11"/>
          <a:stretch>
            <a:fillRect/>
          </a:stretch>
        </p:blipFill>
        <p:spPr>
          <a:xfrm>
            <a:off x="11498119" y="4049878"/>
            <a:ext cx="5142508" cy="5351825"/>
          </a:xfrm>
          <a:prstGeom prst="rect">
            <a:avLst/>
          </a:prstGeom>
        </p:spPr>
      </p:pic>
      <p:sp>
        <p:nvSpPr>
          <p:cNvPr id="64" name="TextBox 63">
            <a:extLst>
              <a:ext uri="{FF2B5EF4-FFF2-40B4-BE49-F238E27FC236}">
                <a16:creationId xmlns:a16="http://schemas.microsoft.com/office/drawing/2014/main" id="{5E4860F8-66E2-B701-D909-C9D94B7BE401}"/>
              </a:ext>
            </a:extLst>
          </p:cNvPr>
          <p:cNvSpPr txBox="1"/>
          <p:nvPr/>
        </p:nvSpPr>
        <p:spPr>
          <a:xfrm>
            <a:off x="11498118" y="4111259"/>
            <a:ext cx="5104407" cy="5016758"/>
          </a:xfrm>
          <a:prstGeom prst="rect">
            <a:avLst/>
          </a:prstGeom>
          <a:noFill/>
        </p:spPr>
        <p:txBody>
          <a:bodyPr wrap="square" rtlCol="0">
            <a:spAutoFit/>
          </a:bodyPr>
          <a:lstStyle/>
          <a:p>
            <a:r>
              <a:rPr lang="en-US" sz="2000" b="1" dirty="0"/>
              <a:t>Seamless AI Integration</a:t>
            </a:r>
            <a:r>
              <a:rPr lang="en-US" sz="2000" dirty="0"/>
              <a:t>: The front-end will provide a simple, intuitive interface, allowing users to scroll through educational content much like they would on TikTok or YouTube Shorts. AI recommendations will be integrated directly into the user experience.</a:t>
            </a:r>
          </a:p>
          <a:p>
            <a:endParaRPr lang="en-US" sz="2000" dirty="0"/>
          </a:p>
          <a:p>
            <a:r>
              <a:rPr lang="en-US" sz="2000" b="1" dirty="0"/>
              <a:t>Emoji-Based Feedback System</a:t>
            </a:r>
            <a:r>
              <a:rPr lang="en-US" sz="2000" dirty="0"/>
              <a:t>: Users can react to content with emojis (happy, confused, sad) to provide immediate feedback on the usefulness and clarity of the content.</a:t>
            </a:r>
          </a:p>
          <a:p>
            <a:endParaRPr lang="en-US" sz="2000" b="1" dirty="0"/>
          </a:p>
          <a:p>
            <a:r>
              <a:rPr lang="en-US" sz="2000" b="1" dirty="0"/>
              <a:t>AI Sentiment Analysis</a:t>
            </a:r>
            <a:r>
              <a:rPr lang="en-US" sz="2000" dirty="0"/>
              <a:t>: The system will analyze emoji reactions to determine which types of content are most effective, helping tailor future recommendations.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tretch>
            <a:fillRect/>
          </a:stretch>
        </p:blipFill>
        <p:spPr>
          <a:xfrm>
            <a:off x="-584200" y="-596900"/>
            <a:ext cx="1485900" cy="11391900"/>
          </a:xfrm>
          <a:prstGeom prst="rect">
            <a:avLst/>
          </a:prstGeom>
        </p:spPr>
      </p:pic>
      <p:sp>
        <p:nvSpPr>
          <p:cNvPr id="3" name="TextBox 3"/>
          <p:cNvSpPr txBox="1"/>
          <p:nvPr/>
        </p:nvSpPr>
        <p:spPr>
          <a:xfrm rot="-5400000">
            <a:off x="-1612900" y="2565400"/>
            <a:ext cx="4089400" cy="279400"/>
          </a:xfrm>
          <a:prstGeom prst="rect">
            <a:avLst/>
          </a:prstGeom>
        </p:spPr>
        <p:txBody>
          <a:bodyPr lIns="0" tIns="0" rIns="0" bIns="0" rtlCol="0" anchor="ctr"/>
          <a:lstStyle/>
          <a:p>
            <a:pPr lvl="0" algn="r">
              <a:lnSpc>
                <a:spcPct val="116199"/>
              </a:lnSpc>
            </a:pPr>
            <a:r>
              <a:rPr lang="en-US" sz="1600" b="0" i="0" u="none" strike="noStrike" dirty="0">
                <a:solidFill>
                  <a:srgbClr val="262626"/>
                </a:solidFill>
                <a:latin typeface="Pretendard Bold"/>
              </a:rPr>
              <a:t>Forest Hacks Hackathon</a:t>
            </a:r>
          </a:p>
        </p:txBody>
      </p:sp>
      <p:sp>
        <p:nvSpPr>
          <p:cNvPr id="4" name="TextBox 4"/>
          <p:cNvSpPr txBox="1"/>
          <p:nvPr/>
        </p:nvSpPr>
        <p:spPr>
          <a:xfrm rot="-5400000">
            <a:off x="-1574800" y="7150100"/>
            <a:ext cx="4089400" cy="279400"/>
          </a:xfrm>
          <a:prstGeom prst="rect">
            <a:avLst/>
          </a:prstGeom>
        </p:spPr>
        <p:txBody>
          <a:bodyPr lIns="0" tIns="0" rIns="0" bIns="0" rtlCol="0" anchor="ctr"/>
          <a:lstStyle/>
          <a:p>
            <a:pPr lvl="0" algn="l">
              <a:lnSpc>
                <a:spcPct val="116199"/>
              </a:lnSpc>
            </a:pPr>
            <a:r>
              <a:rPr lang="en-US" sz="1600" b="0" i="0" u="none" strike="noStrike">
                <a:solidFill>
                  <a:srgbClr val="262626"/>
                </a:solidFill>
                <a:latin typeface="Pretendard Bold"/>
              </a:rPr>
              <a:t>09</a:t>
            </a:r>
          </a:p>
        </p:txBody>
      </p:sp>
      <p:sp>
        <p:nvSpPr>
          <p:cNvPr id="5" name="TextBox 5"/>
          <p:cNvSpPr txBox="1"/>
          <p:nvPr/>
        </p:nvSpPr>
        <p:spPr>
          <a:xfrm>
            <a:off x="5994400" y="2362200"/>
            <a:ext cx="5892800" cy="342900"/>
          </a:xfrm>
          <a:prstGeom prst="rect">
            <a:avLst/>
          </a:prstGeom>
        </p:spPr>
        <p:txBody>
          <a:bodyPr lIns="0" tIns="0" rIns="0" bIns="0" rtlCol="0" anchor="ctr"/>
          <a:lstStyle/>
          <a:p>
            <a:pPr lvl="0" algn="ctr">
              <a:lnSpc>
                <a:spcPct val="116199"/>
              </a:lnSpc>
            </a:pPr>
            <a:r>
              <a:rPr lang="en-US" sz="1900" b="0" i="0" u="none" strike="noStrike">
                <a:solidFill>
                  <a:srgbClr val="FFFFFF"/>
                </a:solidFill>
                <a:latin typeface="Pretendard Bold"/>
              </a:rPr>
              <a:t>PLACE SOME RELEVANT DETAILS HERE.</a:t>
            </a:r>
          </a:p>
        </p:txBody>
      </p:sp>
      <p:pic>
        <p:nvPicPr>
          <p:cNvPr id="6" name="Picture 6"/>
          <p:cNvPicPr>
            <a:picLocks noChangeAspect="1"/>
          </p:cNvPicPr>
          <p:nvPr/>
        </p:nvPicPr>
        <p:blipFill>
          <a:blip r:embed="rId3"/>
          <a:stretch>
            <a:fillRect/>
          </a:stretch>
        </p:blipFill>
        <p:spPr>
          <a:xfrm>
            <a:off x="8788400" y="1930400"/>
            <a:ext cx="254000" cy="50800"/>
          </a:xfrm>
          <a:prstGeom prst="rect">
            <a:avLst/>
          </a:prstGeom>
        </p:spPr>
      </p:pic>
      <p:sp>
        <p:nvSpPr>
          <p:cNvPr id="7" name="TextBox 7"/>
          <p:cNvSpPr txBox="1"/>
          <p:nvPr/>
        </p:nvSpPr>
        <p:spPr>
          <a:xfrm>
            <a:off x="2082800" y="368300"/>
            <a:ext cx="13652500" cy="1358900"/>
          </a:xfrm>
          <a:prstGeom prst="rect">
            <a:avLst/>
          </a:prstGeom>
        </p:spPr>
        <p:txBody>
          <a:bodyPr lIns="0" tIns="0" rIns="0" bIns="0" rtlCol="0" anchor="ctr"/>
          <a:lstStyle/>
          <a:p>
            <a:pPr lvl="0" algn="ctr">
              <a:lnSpc>
                <a:spcPct val="78850"/>
              </a:lnSpc>
            </a:pPr>
            <a:r>
              <a:rPr lang="en-US" sz="7600" b="0" i="0" u="none" strike="noStrike" spc="1500">
                <a:solidFill>
                  <a:srgbClr val="FFFFFF"/>
                </a:solidFill>
                <a:latin typeface="Ostrich Sans Medium"/>
              </a:rPr>
              <a:t>PROJECT SCHEDULE</a:t>
            </a:r>
          </a:p>
        </p:txBody>
      </p:sp>
      <p:pic>
        <p:nvPicPr>
          <p:cNvPr id="8" name="Picture 8"/>
          <p:cNvPicPr>
            <a:picLocks noChangeAspect="1"/>
          </p:cNvPicPr>
          <p:nvPr/>
        </p:nvPicPr>
        <p:blipFill>
          <a:blip r:embed="rId4"/>
          <a:stretch>
            <a:fillRect/>
          </a:stretch>
        </p:blipFill>
        <p:spPr>
          <a:xfrm rot="5400000">
            <a:off x="9004300" y="6692900"/>
            <a:ext cx="5194300" cy="25400"/>
          </a:xfrm>
          <a:prstGeom prst="rect">
            <a:avLst/>
          </a:prstGeom>
        </p:spPr>
      </p:pic>
      <p:pic>
        <p:nvPicPr>
          <p:cNvPr id="9" name="Picture 9"/>
          <p:cNvPicPr>
            <a:picLocks noChangeAspect="1"/>
          </p:cNvPicPr>
          <p:nvPr/>
        </p:nvPicPr>
        <p:blipFill>
          <a:blip r:embed="rId4"/>
          <a:stretch>
            <a:fillRect/>
          </a:stretch>
        </p:blipFill>
        <p:spPr>
          <a:xfrm rot="5400000">
            <a:off x="6997700" y="6692900"/>
            <a:ext cx="5194300" cy="25400"/>
          </a:xfrm>
          <a:prstGeom prst="rect">
            <a:avLst/>
          </a:prstGeom>
        </p:spPr>
      </p:pic>
      <p:pic>
        <p:nvPicPr>
          <p:cNvPr id="10" name="Picture 10"/>
          <p:cNvPicPr>
            <a:picLocks noChangeAspect="1"/>
          </p:cNvPicPr>
          <p:nvPr/>
        </p:nvPicPr>
        <p:blipFill>
          <a:blip r:embed="rId4"/>
          <a:stretch>
            <a:fillRect/>
          </a:stretch>
        </p:blipFill>
        <p:spPr>
          <a:xfrm rot="5400000">
            <a:off x="4991100" y="6692900"/>
            <a:ext cx="5194300" cy="25400"/>
          </a:xfrm>
          <a:prstGeom prst="rect">
            <a:avLst/>
          </a:prstGeom>
        </p:spPr>
      </p:pic>
      <p:pic>
        <p:nvPicPr>
          <p:cNvPr id="11" name="Picture 11"/>
          <p:cNvPicPr>
            <a:picLocks noChangeAspect="1"/>
          </p:cNvPicPr>
          <p:nvPr/>
        </p:nvPicPr>
        <p:blipFill>
          <a:blip r:embed="rId4"/>
          <a:stretch>
            <a:fillRect/>
          </a:stretch>
        </p:blipFill>
        <p:spPr>
          <a:xfrm rot="5400000">
            <a:off x="2984500" y="6692900"/>
            <a:ext cx="5194300" cy="25400"/>
          </a:xfrm>
          <a:prstGeom prst="rect">
            <a:avLst/>
          </a:prstGeom>
        </p:spPr>
      </p:pic>
      <p:pic>
        <p:nvPicPr>
          <p:cNvPr id="12" name="Picture 12"/>
          <p:cNvPicPr>
            <a:picLocks noChangeAspect="1"/>
          </p:cNvPicPr>
          <p:nvPr/>
        </p:nvPicPr>
        <p:blipFill>
          <a:blip r:embed="rId5"/>
          <a:stretch>
            <a:fillRect/>
          </a:stretch>
        </p:blipFill>
        <p:spPr>
          <a:xfrm rot="16200000">
            <a:off x="12052300" y="5715000"/>
            <a:ext cx="5245100" cy="1930400"/>
          </a:xfrm>
          <a:prstGeom prst="rect">
            <a:avLst/>
          </a:prstGeom>
        </p:spPr>
      </p:pic>
      <p:pic>
        <p:nvPicPr>
          <p:cNvPr id="13" name="Picture 13"/>
          <p:cNvPicPr>
            <a:picLocks noChangeAspect="1"/>
          </p:cNvPicPr>
          <p:nvPr/>
        </p:nvPicPr>
        <p:blipFill>
          <a:blip r:embed="rId6"/>
          <a:stretch>
            <a:fillRect/>
          </a:stretch>
        </p:blipFill>
        <p:spPr>
          <a:xfrm>
            <a:off x="2197100" y="9296400"/>
            <a:ext cx="11709400" cy="25400"/>
          </a:xfrm>
          <a:prstGeom prst="rect">
            <a:avLst/>
          </a:prstGeom>
        </p:spPr>
      </p:pic>
      <p:pic>
        <p:nvPicPr>
          <p:cNvPr id="14" name="Picture 14"/>
          <p:cNvPicPr>
            <a:picLocks noChangeAspect="1"/>
          </p:cNvPicPr>
          <p:nvPr/>
        </p:nvPicPr>
        <p:blipFill>
          <a:blip r:embed="rId7"/>
          <a:stretch>
            <a:fillRect/>
          </a:stretch>
        </p:blipFill>
        <p:spPr>
          <a:xfrm rot="16200000">
            <a:off x="4222750" y="4083050"/>
            <a:ext cx="736600" cy="2070100"/>
          </a:xfrm>
          <a:prstGeom prst="rect">
            <a:avLst/>
          </a:prstGeom>
        </p:spPr>
      </p:pic>
      <p:sp>
        <p:nvSpPr>
          <p:cNvPr id="15" name="TextBox 15"/>
          <p:cNvSpPr txBox="1"/>
          <p:nvPr/>
        </p:nvSpPr>
        <p:spPr>
          <a:xfrm>
            <a:off x="2578683" y="4978400"/>
            <a:ext cx="4025900" cy="279400"/>
          </a:xfrm>
          <a:prstGeom prst="rect">
            <a:avLst/>
          </a:prstGeom>
        </p:spPr>
        <p:txBody>
          <a:bodyPr lIns="0" tIns="0" rIns="0" bIns="0" rtlCol="0" anchor="ctr"/>
          <a:lstStyle/>
          <a:p>
            <a:pPr lvl="0" algn="ctr">
              <a:lnSpc>
                <a:spcPct val="116199"/>
              </a:lnSpc>
            </a:pPr>
            <a:r>
              <a:rPr lang="en-US" sz="1600" b="0" i="0" u="none" strike="noStrike" dirty="0">
                <a:solidFill>
                  <a:srgbClr val="262626"/>
                </a:solidFill>
                <a:latin typeface="Pretendard Regular"/>
              </a:rPr>
              <a:t>Research</a:t>
            </a:r>
          </a:p>
        </p:txBody>
      </p:sp>
      <p:sp>
        <p:nvSpPr>
          <p:cNvPr id="16" name="TextBox 16"/>
          <p:cNvSpPr txBox="1"/>
          <p:nvPr/>
        </p:nvSpPr>
        <p:spPr>
          <a:xfrm>
            <a:off x="2159000" y="4978400"/>
            <a:ext cx="1778000" cy="279400"/>
          </a:xfrm>
          <a:prstGeom prst="rect">
            <a:avLst/>
          </a:prstGeom>
        </p:spPr>
        <p:txBody>
          <a:bodyPr lIns="0" tIns="0" rIns="0" bIns="0" rtlCol="0" anchor="ctr"/>
          <a:lstStyle/>
          <a:p>
            <a:pPr lvl="0" algn="l">
              <a:lnSpc>
                <a:spcPct val="116199"/>
              </a:lnSpc>
            </a:pPr>
            <a:r>
              <a:rPr lang="en-US" sz="1600" b="0" i="0" u="none" strike="noStrike" dirty="0">
                <a:solidFill>
                  <a:srgbClr val="FFFFFF"/>
                </a:solidFill>
                <a:latin typeface="Pretendard Bold"/>
              </a:rPr>
              <a:t>Sree</a:t>
            </a:r>
          </a:p>
        </p:txBody>
      </p:sp>
      <p:sp>
        <p:nvSpPr>
          <p:cNvPr id="17" name="TextBox 17"/>
          <p:cNvSpPr txBox="1"/>
          <p:nvPr/>
        </p:nvSpPr>
        <p:spPr>
          <a:xfrm>
            <a:off x="3733800" y="4089400"/>
            <a:ext cx="1892300" cy="279400"/>
          </a:xfrm>
          <a:prstGeom prst="rect">
            <a:avLst/>
          </a:prstGeom>
        </p:spPr>
        <p:txBody>
          <a:bodyPr lIns="0" tIns="0" rIns="0" bIns="0" rtlCol="0" anchor="ctr"/>
          <a:lstStyle/>
          <a:p>
            <a:pPr lvl="0" algn="l">
              <a:lnSpc>
                <a:spcPct val="116199"/>
              </a:lnSpc>
            </a:pPr>
            <a:r>
              <a:rPr lang="en-US" sz="1600" b="0" i="0" u="none" strike="noStrike">
                <a:solidFill>
                  <a:srgbClr val="B4D5CB"/>
                </a:solidFill>
                <a:latin typeface="Pretendard Bold"/>
              </a:rPr>
              <a:t>WEEK 1</a:t>
            </a:r>
          </a:p>
        </p:txBody>
      </p:sp>
      <p:sp>
        <p:nvSpPr>
          <p:cNvPr id="18" name="TextBox 18"/>
          <p:cNvSpPr txBox="1"/>
          <p:nvPr/>
        </p:nvSpPr>
        <p:spPr>
          <a:xfrm>
            <a:off x="5753100" y="4089400"/>
            <a:ext cx="1892300" cy="279400"/>
          </a:xfrm>
          <a:prstGeom prst="rect">
            <a:avLst/>
          </a:prstGeom>
        </p:spPr>
        <p:txBody>
          <a:bodyPr lIns="0" tIns="0" rIns="0" bIns="0" rtlCol="0" anchor="ctr"/>
          <a:lstStyle/>
          <a:p>
            <a:pPr lvl="0" algn="l">
              <a:lnSpc>
                <a:spcPct val="116199"/>
              </a:lnSpc>
            </a:pPr>
            <a:r>
              <a:rPr lang="en-US" sz="1600" b="0" i="0" u="none" strike="noStrike">
                <a:solidFill>
                  <a:srgbClr val="B4D5CB"/>
                </a:solidFill>
                <a:latin typeface="Pretendard Bold"/>
              </a:rPr>
              <a:t>WEEK 2</a:t>
            </a:r>
          </a:p>
        </p:txBody>
      </p:sp>
      <p:sp>
        <p:nvSpPr>
          <p:cNvPr id="19" name="TextBox 19"/>
          <p:cNvSpPr txBox="1"/>
          <p:nvPr/>
        </p:nvSpPr>
        <p:spPr>
          <a:xfrm>
            <a:off x="7747000" y="4089400"/>
            <a:ext cx="1892300" cy="279400"/>
          </a:xfrm>
          <a:prstGeom prst="rect">
            <a:avLst/>
          </a:prstGeom>
        </p:spPr>
        <p:txBody>
          <a:bodyPr lIns="0" tIns="0" rIns="0" bIns="0" rtlCol="0" anchor="ctr"/>
          <a:lstStyle/>
          <a:p>
            <a:pPr lvl="0" algn="l">
              <a:lnSpc>
                <a:spcPct val="116199"/>
              </a:lnSpc>
            </a:pPr>
            <a:r>
              <a:rPr lang="en-US" sz="1600" b="0" i="0" u="none" strike="noStrike">
                <a:solidFill>
                  <a:srgbClr val="B4D5CB"/>
                </a:solidFill>
                <a:latin typeface="Pretendard Bold"/>
              </a:rPr>
              <a:t>WEEK 3</a:t>
            </a:r>
          </a:p>
        </p:txBody>
      </p:sp>
      <p:sp>
        <p:nvSpPr>
          <p:cNvPr id="20" name="TextBox 20"/>
          <p:cNvSpPr txBox="1"/>
          <p:nvPr/>
        </p:nvSpPr>
        <p:spPr>
          <a:xfrm>
            <a:off x="9753600" y="4089400"/>
            <a:ext cx="1892300" cy="279400"/>
          </a:xfrm>
          <a:prstGeom prst="rect">
            <a:avLst/>
          </a:prstGeom>
        </p:spPr>
        <p:txBody>
          <a:bodyPr lIns="0" tIns="0" rIns="0" bIns="0" rtlCol="0" anchor="ctr"/>
          <a:lstStyle/>
          <a:p>
            <a:pPr lvl="0" algn="l">
              <a:lnSpc>
                <a:spcPct val="116199"/>
              </a:lnSpc>
            </a:pPr>
            <a:r>
              <a:rPr lang="en-US" sz="1600" b="0" i="0" u="none" strike="noStrike">
                <a:solidFill>
                  <a:srgbClr val="B4D5CB"/>
                </a:solidFill>
                <a:latin typeface="Pretendard Bold"/>
              </a:rPr>
              <a:t>WEEK 4</a:t>
            </a:r>
          </a:p>
        </p:txBody>
      </p:sp>
      <p:sp>
        <p:nvSpPr>
          <p:cNvPr id="21" name="TextBox 21"/>
          <p:cNvSpPr txBox="1"/>
          <p:nvPr/>
        </p:nvSpPr>
        <p:spPr>
          <a:xfrm>
            <a:off x="11785600" y="4089400"/>
            <a:ext cx="1892300" cy="279400"/>
          </a:xfrm>
          <a:prstGeom prst="rect">
            <a:avLst/>
          </a:prstGeom>
        </p:spPr>
        <p:txBody>
          <a:bodyPr lIns="0" tIns="0" rIns="0" bIns="0" rtlCol="0" anchor="ctr"/>
          <a:lstStyle/>
          <a:p>
            <a:pPr lvl="0" algn="l">
              <a:lnSpc>
                <a:spcPct val="116199"/>
              </a:lnSpc>
            </a:pPr>
            <a:r>
              <a:rPr lang="en-US" sz="1600" b="0" i="0" u="none" strike="noStrike">
                <a:solidFill>
                  <a:srgbClr val="B4D5CB"/>
                </a:solidFill>
                <a:latin typeface="Pretendard Bold"/>
              </a:rPr>
              <a:t>WEEK 5</a:t>
            </a:r>
          </a:p>
        </p:txBody>
      </p:sp>
      <p:sp>
        <p:nvSpPr>
          <p:cNvPr id="22" name="TextBox 22"/>
          <p:cNvSpPr txBox="1"/>
          <p:nvPr/>
        </p:nvSpPr>
        <p:spPr>
          <a:xfrm>
            <a:off x="13817600" y="4089400"/>
            <a:ext cx="1892300" cy="279400"/>
          </a:xfrm>
          <a:prstGeom prst="rect">
            <a:avLst/>
          </a:prstGeom>
        </p:spPr>
        <p:txBody>
          <a:bodyPr lIns="0" tIns="0" rIns="0" bIns="0" rtlCol="0" anchor="ctr"/>
          <a:lstStyle/>
          <a:p>
            <a:pPr lvl="0" algn="l">
              <a:lnSpc>
                <a:spcPct val="116199"/>
              </a:lnSpc>
            </a:pPr>
            <a:r>
              <a:rPr lang="en-US" sz="1600" b="0" i="0" u="none" strike="noStrike">
                <a:solidFill>
                  <a:srgbClr val="262626"/>
                </a:solidFill>
                <a:latin typeface="Pretendard Bold"/>
              </a:rPr>
              <a:t>WEEK 6</a:t>
            </a:r>
          </a:p>
        </p:txBody>
      </p:sp>
      <p:pic>
        <p:nvPicPr>
          <p:cNvPr id="23" name="Picture 23"/>
          <p:cNvPicPr>
            <a:picLocks noChangeAspect="1"/>
          </p:cNvPicPr>
          <p:nvPr/>
        </p:nvPicPr>
        <p:blipFill>
          <a:blip r:embed="rId7"/>
          <a:stretch>
            <a:fillRect/>
          </a:stretch>
        </p:blipFill>
        <p:spPr>
          <a:xfrm rot="16200000">
            <a:off x="4222750" y="5200650"/>
            <a:ext cx="736600" cy="2070100"/>
          </a:xfrm>
          <a:prstGeom prst="rect">
            <a:avLst/>
          </a:prstGeom>
        </p:spPr>
      </p:pic>
      <p:sp>
        <p:nvSpPr>
          <p:cNvPr id="24" name="TextBox 24"/>
          <p:cNvSpPr txBox="1"/>
          <p:nvPr/>
        </p:nvSpPr>
        <p:spPr>
          <a:xfrm>
            <a:off x="3530600" y="6096000"/>
            <a:ext cx="2006600" cy="292100"/>
          </a:xfrm>
          <a:prstGeom prst="rect">
            <a:avLst/>
          </a:prstGeom>
        </p:spPr>
        <p:txBody>
          <a:bodyPr lIns="0" tIns="0" rIns="0" bIns="0" rtlCol="0" anchor="ctr"/>
          <a:lstStyle/>
          <a:p>
            <a:pPr lvl="0" algn="ctr">
              <a:lnSpc>
                <a:spcPct val="116199"/>
              </a:lnSpc>
            </a:pPr>
            <a:r>
              <a:rPr lang="en-US" sz="1600" b="0" i="0" u="none" strike="noStrike" dirty="0">
                <a:solidFill>
                  <a:srgbClr val="262626"/>
                </a:solidFill>
                <a:latin typeface="Pretendard Regular"/>
              </a:rPr>
              <a:t>Research</a:t>
            </a:r>
          </a:p>
        </p:txBody>
      </p:sp>
      <p:sp>
        <p:nvSpPr>
          <p:cNvPr id="25" name="TextBox 25"/>
          <p:cNvSpPr txBox="1"/>
          <p:nvPr/>
        </p:nvSpPr>
        <p:spPr>
          <a:xfrm>
            <a:off x="2159000" y="6096000"/>
            <a:ext cx="1778000" cy="279400"/>
          </a:xfrm>
          <a:prstGeom prst="rect">
            <a:avLst/>
          </a:prstGeom>
        </p:spPr>
        <p:txBody>
          <a:bodyPr lIns="0" tIns="0" rIns="0" bIns="0" rtlCol="0" anchor="ctr"/>
          <a:lstStyle/>
          <a:p>
            <a:pPr lvl="0" algn="l">
              <a:lnSpc>
                <a:spcPct val="116199"/>
              </a:lnSpc>
            </a:pPr>
            <a:r>
              <a:rPr lang="en-US" sz="1600" b="0" i="0" u="none" strike="noStrike" dirty="0">
                <a:solidFill>
                  <a:srgbClr val="FFFFFF"/>
                </a:solidFill>
                <a:latin typeface="Pretendard Bold"/>
              </a:rPr>
              <a:t>Yeka</a:t>
            </a:r>
          </a:p>
        </p:txBody>
      </p:sp>
      <p:pic>
        <p:nvPicPr>
          <p:cNvPr id="26" name="Picture 26"/>
          <p:cNvPicPr>
            <a:picLocks noChangeAspect="1"/>
          </p:cNvPicPr>
          <p:nvPr/>
        </p:nvPicPr>
        <p:blipFill>
          <a:blip r:embed="rId8"/>
          <a:stretch>
            <a:fillRect/>
          </a:stretch>
        </p:blipFill>
        <p:spPr>
          <a:xfrm rot="16200000">
            <a:off x="7251700" y="4229100"/>
            <a:ext cx="736600" cy="4013200"/>
          </a:xfrm>
          <a:prstGeom prst="rect">
            <a:avLst/>
          </a:prstGeom>
        </p:spPr>
      </p:pic>
      <p:sp>
        <p:nvSpPr>
          <p:cNvPr id="27" name="TextBox 27"/>
          <p:cNvSpPr txBox="1"/>
          <p:nvPr/>
        </p:nvSpPr>
        <p:spPr>
          <a:xfrm>
            <a:off x="4510087" y="6121555"/>
            <a:ext cx="6057900" cy="279400"/>
          </a:xfrm>
          <a:prstGeom prst="rect">
            <a:avLst/>
          </a:prstGeom>
        </p:spPr>
        <p:txBody>
          <a:bodyPr lIns="0" tIns="0" rIns="0" bIns="0" rtlCol="0" anchor="ctr"/>
          <a:lstStyle/>
          <a:p>
            <a:pPr lvl="0" algn="ctr">
              <a:lnSpc>
                <a:spcPct val="116199"/>
              </a:lnSpc>
            </a:pPr>
            <a:r>
              <a:rPr lang="en-US" sz="1600" b="0" i="0" u="none" strike="noStrike" dirty="0">
                <a:solidFill>
                  <a:srgbClr val="262626"/>
                </a:solidFill>
                <a:latin typeface="Pretendard Regular"/>
              </a:rPr>
              <a:t>Back End Database</a:t>
            </a:r>
          </a:p>
        </p:txBody>
      </p:sp>
      <p:sp>
        <p:nvSpPr>
          <p:cNvPr id="28" name="TextBox 28"/>
          <p:cNvSpPr txBox="1"/>
          <p:nvPr/>
        </p:nvSpPr>
        <p:spPr>
          <a:xfrm>
            <a:off x="13817600" y="6489700"/>
            <a:ext cx="1739900" cy="571500"/>
          </a:xfrm>
          <a:prstGeom prst="rect">
            <a:avLst/>
          </a:prstGeom>
        </p:spPr>
        <p:txBody>
          <a:bodyPr lIns="0" tIns="0" rIns="0" bIns="0" rtlCol="0" anchor="ctr"/>
          <a:lstStyle/>
          <a:p>
            <a:pPr lvl="0" algn="l">
              <a:lnSpc>
                <a:spcPct val="116199"/>
              </a:lnSpc>
            </a:pPr>
            <a:r>
              <a:rPr lang="en-US" sz="1600" b="0" i="0" u="none" strike="noStrike">
                <a:solidFill>
                  <a:srgbClr val="262626"/>
                </a:solidFill>
                <a:latin typeface="Pretendard Bold"/>
              </a:rPr>
              <a:t>FINAL PRESENTATION</a:t>
            </a:r>
          </a:p>
        </p:txBody>
      </p:sp>
      <p:pic>
        <p:nvPicPr>
          <p:cNvPr id="29" name="Picture 29"/>
          <p:cNvPicPr>
            <a:picLocks noChangeAspect="1"/>
          </p:cNvPicPr>
          <p:nvPr/>
        </p:nvPicPr>
        <p:blipFill>
          <a:blip r:embed="rId9"/>
          <a:stretch>
            <a:fillRect/>
          </a:stretch>
        </p:blipFill>
        <p:spPr>
          <a:xfrm rot="16200000">
            <a:off x="4203700" y="6362700"/>
            <a:ext cx="736600" cy="2032000"/>
          </a:xfrm>
          <a:prstGeom prst="rect">
            <a:avLst/>
          </a:prstGeom>
        </p:spPr>
      </p:pic>
      <p:sp>
        <p:nvSpPr>
          <p:cNvPr id="30" name="TextBox 30"/>
          <p:cNvSpPr txBox="1"/>
          <p:nvPr/>
        </p:nvSpPr>
        <p:spPr>
          <a:xfrm>
            <a:off x="3530600" y="7226300"/>
            <a:ext cx="1949450" cy="279400"/>
          </a:xfrm>
          <a:prstGeom prst="rect">
            <a:avLst/>
          </a:prstGeom>
        </p:spPr>
        <p:txBody>
          <a:bodyPr lIns="0" tIns="0" rIns="0" bIns="0" rtlCol="0" anchor="ctr"/>
          <a:lstStyle/>
          <a:p>
            <a:pPr lvl="0" algn="ctr">
              <a:lnSpc>
                <a:spcPct val="116199"/>
              </a:lnSpc>
            </a:pPr>
            <a:r>
              <a:rPr lang="en-US" sz="1600" b="0" i="0" u="none" strike="noStrike" dirty="0">
                <a:solidFill>
                  <a:srgbClr val="262626"/>
                </a:solidFill>
                <a:latin typeface="Pretendard Regular"/>
              </a:rPr>
              <a:t>Research</a:t>
            </a:r>
          </a:p>
        </p:txBody>
      </p:sp>
      <p:sp>
        <p:nvSpPr>
          <p:cNvPr id="31" name="TextBox 31"/>
          <p:cNvSpPr txBox="1"/>
          <p:nvPr/>
        </p:nvSpPr>
        <p:spPr>
          <a:xfrm>
            <a:off x="2159000" y="7226300"/>
            <a:ext cx="1778000" cy="279400"/>
          </a:xfrm>
          <a:prstGeom prst="rect">
            <a:avLst/>
          </a:prstGeom>
        </p:spPr>
        <p:txBody>
          <a:bodyPr lIns="0" tIns="0" rIns="0" bIns="0" rtlCol="0" anchor="ctr"/>
          <a:lstStyle/>
          <a:p>
            <a:pPr lvl="0" algn="l">
              <a:lnSpc>
                <a:spcPct val="116199"/>
              </a:lnSpc>
            </a:pPr>
            <a:r>
              <a:rPr lang="en-US" sz="1600" b="0" i="0" u="none" strike="noStrike" dirty="0">
                <a:solidFill>
                  <a:srgbClr val="FFFFFF"/>
                </a:solidFill>
                <a:latin typeface="Pretendard Bold"/>
              </a:rPr>
              <a:t>Tanishka</a:t>
            </a:r>
          </a:p>
        </p:txBody>
      </p:sp>
      <p:pic>
        <p:nvPicPr>
          <p:cNvPr id="32" name="Picture 32"/>
          <p:cNvPicPr>
            <a:picLocks noChangeAspect="1"/>
          </p:cNvPicPr>
          <p:nvPr/>
        </p:nvPicPr>
        <p:blipFill>
          <a:blip r:embed="rId10"/>
          <a:stretch>
            <a:fillRect/>
          </a:stretch>
        </p:blipFill>
        <p:spPr>
          <a:xfrm rot="16200000">
            <a:off x="7239000" y="5372099"/>
            <a:ext cx="736600" cy="4013200"/>
          </a:xfrm>
          <a:prstGeom prst="rect">
            <a:avLst/>
          </a:prstGeom>
        </p:spPr>
      </p:pic>
      <p:sp>
        <p:nvSpPr>
          <p:cNvPr id="33" name="TextBox 33"/>
          <p:cNvSpPr txBox="1"/>
          <p:nvPr/>
        </p:nvSpPr>
        <p:spPr>
          <a:xfrm>
            <a:off x="5365750" y="7257334"/>
            <a:ext cx="4102100" cy="279400"/>
          </a:xfrm>
          <a:prstGeom prst="rect">
            <a:avLst/>
          </a:prstGeom>
        </p:spPr>
        <p:txBody>
          <a:bodyPr lIns="0" tIns="0" rIns="0" bIns="0" rtlCol="0" anchor="ctr"/>
          <a:lstStyle/>
          <a:p>
            <a:pPr lvl="0" algn="ctr">
              <a:lnSpc>
                <a:spcPct val="116199"/>
              </a:lnSpc>
            </a:pPr>
            <a:r>
              <a:rPr lang="en-US" sz="1600" b="0" i="0" u="none" strike="noStrike" dirty="0">
                <a:solidFill>
                  <a:srgbClr val="262626"/>
                </a:solidFill>
                <a:latin typeface="Pretendard Regular"/>
              </a:rPr>
              <a:t>Front End and UI/UX Design</a:t>
            </a:r>
          </a:p>
        </p:txBody>
      </p:sp>
      <p:pic>
        <p:nvPicPr>
          <p:cNvPr id="34" name="Picture 34"/>
          <p:cNvPicPr>
            <a:picLocks noChangeAspect="1"/>
          </p:cNvPicPr>
          <p:nvPr/>
        </p:nvPicPr>
        <p:blipFill>
          <a:blip r:embed="rId11"/>
          <a:stretch>
            <a:fillRect/>
          </a:stretch>
        </p:blipFill>
        <p:spPr>
          <a:xfrm rot="16200000">
            <a:off x="4216400" y="7467600"/>
            <a:ext cx="736600" cy="2044700"/>
          </a:xfrm>
          <a:prstGeom prst="rect">
            <a:avLst/>
          </a:prstGeom>
        </p:spPr>
      </p:pic>
      <p:sp>
        <p:nvSpPr>
          <p:cNvPr id="35" name="TextBox 35"/>
          <p:cNvSpPr txBox="1"/>
          <p:nvPr/>
        </p:nvSpPr>
        <p:spPr>
          <a:xfrm>
            <a:off x="3530600" y="8343900"/>
            <a:ext cx="2032000" cy="279400"/>
          </a:xfrm>
          <a:prstGeom prst="rect">
            <a:avLst/>
          </a:prstGeom>
        </p:spPr>
        <p:txBody>
          <a:bodyPr lIns="0" tIns="0" rIns="0" bIns="0" rtlCol="0" anchor="ctr"/>
          <a:lstStyle/>
          <a:p>
            <a:pPr lvl="0" algn="ctr">
              <a:lnSpc>
                <a:spcPct val="116199"/>
              </a:lnSpc>
            </a:pPr>
            <a:r>
              <a:rPr lang="en-US" sz="1600" b="0" i="0" u="none" strike="noStrike" dirty="0">
                <a:solidFill>
                  <a:srgbClr val="262626"/>
                </a:solidFill>
                <a:latin typeface="Pretendard Regular"/>
              </a:rPr>
              <a:t>Research</a:t>
            </a:r>
          </a:p>
        </p:txBody>
      </p:sp>
      <p:sp>
        <p:nvSpPr>
          <p:cNvPr id="36" name="TextBox 36"/>
          <p:cNvSpPr txBox="1"/>
          <p:nvPr/>
        </p:nvSpPr>
        <p:spPr>
          <a:xfrm>
            <a:off x="2184400" y="8343900"/>
            <a:ext cx="1752600" cy="279400"/>
          </a:xfrm>
          <a:prstGeom prst="rect">
            <a:avLst/>
          </a:prstGeom>
        </p:spPr>
        <p:txBody>
          <a:bodyPr lIns="0" tIns="0" rIns="0" bIns="0" rtlCol="0" anchor="ctr"/>
          <a:lstStyle/>
          <a:p>
            <a:pPr lvl="0" algn="l">
              <a:lnSpc>
                <a:spcPct val="116199"/>
              </a:lnSpc>
            </a:pPr>
            <a:r>
              <a:rPr lang="en-US" sz="1600" b="0" i="0" u="none" strike="noStrike" dirty="0">
                <a:solidFill>
                  <a:srgbClr val="FFFFFF"/>
                </a:solidFill>
                <a:latin typeface="Pretendard Bold"/>
              </a:rPr>
              <a:t>You</a:t>
            </a:r>
          </a:p>
        </p:txBody>
      </p:sp>
      <p:pic>
        <p:nvPicPr>
          <p:cNvPr id="37" name="Picture 37"/>
          <p:cNvPicPr>
            <a:picLocks noChangeAspect="1"/>
          </p:cNvPicPr>
          <p:nvPr/>
        </p:nvPicPr>
        <p:blipFill>
          <a:blip r:embed="rId12"/>
          <a:stretch>
            <a:fillRect/>
          </a:stretch>
        </p:blipFill>
        <p:spPr>
          <a:xfrm rot="16200000">
            <a:off x="8185150" y="5505450"/>
            <a:ext cx="736600" cy="5969000"/>
          </a:xfrm>
          <a:prstGeom prst="rect">
            <a:avLst/>
          </a:prstGeom>
        </p:spPr>
      </p:pic>
      <p:sp>
        <p:nvSpPr>
          <p:cNvPr id="38" name="TextBox 38"/>
          <p:cNvSpPr txBox="1"/>
          <p:nvPr/>
        </p:nvSpPr>
        <p:spPr>
          <a:xfrm>
            <a:off x="6126162" y="8343900"/>
            <a:ext cx="4064000" cy="279400"/>
          </a:xfrm>
          <a:prstGeom prst="rect">
            <a:avLst/>
          </a:prstGeom>
        </p:spPr>
        <p:txBody>
          <a:bodyPr lIns="0" tIns="0" rIns="0" bIns="0" rtlCol="0" anchor="ctr"/>
          <a:lstStyle/>
          <a:p>
            <a:pPr lvl="0" algn="ctr">
              <a:lnSpc>
                <a:spcPct val="116199"/>
              </a:lnSpc>
            </a:pPr>
            <a:r>
              <a:rPr lang="en-US" sz="1600" b="0" i="0" u="none" strike="noStrike" dirty="0">
                <a:solidFill>
                  <a:srgbClr val="262626"/>
                </a:solidFill>
                <a:latin typeface="Pretendard Regular"/>
              </a:rPr>
              <a:t>Program AI Bot for Fetching Videos</a:t>
            </a:r>
          </a:p>
        </p:txBody>
      </p:sp>
      <p:pic>
        <p:nvPicPr>
          <p:cNvPr id="39" name="Picture 39"/>
          <p:cNvPicPr>
            <a:picLocks noChangeAspect="1"/>
          </p:cNvPicPr>
          <p:nvPr/>
        </p:nvPicPr>
        <p:blipFill>
          <a:blip r:embed="rId13"/>
          <a:stretch>
            <a:fillRect/>
          </a:stretch>
        </p:blipFill>
        <p:spPr>
          <a:xfrm rot="16200000">
            <a:off x="12236450" y="7473950"/>
            <a:ext cx="736600" cy="2032000"/>
          </a:xfrm>
          <a:prstGeom prst="rect">
            <a:avLst/>
          </a:prstGeom>
        </p:spPr>
      </p:pic>
      <p:sp>
        <p:nvSpPr>
          <p:cNvPr id="40" name="TextBox 40"/>
          <p:cNvSpPr txBox="1"/>
          <p:nvPr/>
        </p:nvSpPr>
        <p:spPr>
          <a:xfrm>
            <a:off x="10560050" y="8350250"/>
            <a:ext cx="4064000" cy="279400"/>
          </a:xfrm>
          <a:prstGeom prst="rect">
            <a:avLst/>
          </a:prstGeom>
        </p:spPr>
        <p:txBody>
          <a:bodyPr lIns="0" tIns="0" rIns="0" bIns="0" rtlCol="0" anchor="ctr"/>
          <a:lstStyle/>
          <a:p>
            <a:pPr lvl="0" algn="ctr">
              <a:lnSpc>
                <a:spcPct val="116199"/>
              </a:lnSpc>
            </a:pPr>
            <a:r>
              <a:rPr lang="en-US" sz="1600" b="0" i="0" u="none" strike="noStrike" dirty="0">
                <a:solidFill>
                  <a:srgbClr val="262626"/>
                </a:solidFill>
                <a:latin typeface="Pretendard Regular"/>
              </a:rPr>
              <a:t>BUG FIX</a:t>
            </a:r>
          </a:p>
        </p:txBody>
      </p:sp>
      <p:pic>
        <p:nvPicPr>
          <p:cNvPr id="41" name="Picture 41"/>
          <p:cNvPicPr>
            <a:picLocks noChangeAspect="1"/>
          </p:cNvPicPr>
          <p:nvPr/>
        </p:nvPicPr>
        <p:blipFill>
          <a:blip r:embed="rId4"/>
          <a:stretch>
            <a:fillRect/>
          </a:stretch>
        </p:blipFill>
        <p:spPr>
          <a:xfrm rot="5400000">
            <a:off x="965200" y="6692900"/>
            <a:ext cx="5194300" cy="25400"/>
          </a:xfrm>
          <a:prstGeom prst="rect">
            <a:avLst/>
          </a:prstGeom>
        </p:spPr>
      </p:pic>
      <p:pic>
        <p:nvPicPr>
          <p:cNvPr id="42" name="Picture 42"/>
          <p:cNvPicPr>
            <a:picLocks noChangeAspect="1"/>
          </p:cNvPicPr>
          <p:nvPr/>
        </p:nvPicPr>
        <p:blipFill>
          <a:blip r:embed="rId14"/>
          <a:stretch>
            <a:fillRect/>
          </a:stretch>
        </p:blipFill>
        <p:spPr>
          <a:xfrm>
            <a:off x="16903700" y="698500"/>
            <a:ext cx="825500" cy="8902700"/>
          </a:xfrm>
          <a:prstGeom prst="rect">
            <a:avLst/>
          </a:prstGeom>
        </p:spPr>
      </p:pic>
      <p:sp>
        <p:nvSpPr>
          <p:cNvPr id="43" name="TextBox 43"/>
          <p:cNvSpPr txBox="1"/>
          <p:nvPr/>
        </p:nvSpPr>
        <p:spPr>
          <a:xfrm rot="5400000">
            <a:off x="15290800" y="2895600"/>
            <a:ext cx="4076700" cy="241300"/>
          </a:xfrm>
          <a:prstGeom prst="rect">
            <a:avLst/>
          </a:prstGeom>
        </p:spPr>
        <p:txBody>
          <a:bodyPr lIns="0" tIns="0" rIns="0" bIns="0" rtlCol="0" anchor="ctr"/>
          <a:lstStyle/>
          <a:p>
            <a:pPr lvl="0" algn="l">
              <a:lnSpc>
                <a:spcPct val="116199"/>
              </a:lnSpc>
            </a:pPr>
            <a:r>
              <a:rPr lang="en-US" sz="1400" b="0" i="0" u="none" strike="noStrike" dirty="0" err="1">
                <a:solidFill>
                  <a:srgbClr val="B4D5CB"/>
                </a:solidFill>
                <a:latin typeface="Pretendard Medium"/>
              </a:rPr>
              <a:t>EduBites</a:t>
            </a:r>
            <a:endParaRPr lang="en-US" sz="1400" b="0" i="0" u="none" strike="noStrike" dirty="0">
              <a:solidFill>
                <a:srgbClr val="B4D5CB"/>
              </a:solidFill>
              <a:latin typeface="Pretendard Medium"/>
            </a:endParaRPr>
          </a:p>
        </p:txBody>
      </p:sp>
      <p:sp>
        <p:nvSpPr>
          <p:cNvPr id="44" name="TextBox 44"/>
          <p:cNvSpPr txBox="1"/>
          <p:nvPr/>
        </p:nvSpPr>
        <p:spPr>
          <a:xfrm rot="5400000">
            <a:off x="15252700" y="7035800"/>
            <a:ext cx="4076700" cy="241300"/>
          </a:xfrm>
          <a:prstGeom prst="rect">
            <a:avLst/>
          </a:prstGeom>
        </p:spPr>
        <p:txBody>
          <a:bodyPr lIns="0" tIns="0" rIns="0" bIns="0" rtlCol="0" anchor="ctr"/>
          <a:lstStyle/>
          <a:p>
            <a:pPr lvl="0" algn="r">
              <a:lnSpc>
                <a:spcPct val="116199"/>
              </a:lnSpc>
            </a:pPr>
            <a:r>
              <a:rPr lang="en-US" sz="1400" b="0" i="0" u="none" strike="noStrike" dirty="0">
                <a:solidFill>
                  <a:srgbClr val="B4D5CB"/>
                </a:solidFill>
                <a:latin typeface="Pretendard Medium"/>
              </a:rPr>
              <a:t>The TikTok for Education</a:t>
            </a:r>
          </a:p>
        </p:txBody>
      </p:sp>
      <p:pic>
        <p:nvPicPr>
          <p:cNvPr id="45" name="Picture 14">
            <a:extLst>
              <a:ext uri="{FF2B5EF4-FFF2-40B4-BE49-F238E27FC236}">
                <a16:creationId xmlns:a16="http://schemas.microsoft.com/office/drawing/2014/main" id="{5071DD42-1FC9-9A92-2CA2-D6C21DDDC480}"/>
              </a:ext>
            </a:extLst>
          </p:cNvPr>
          <p:cNvPicPr>
            <a:picLocks noChangeAspect="1"/>
          </p:cNvPicPr>
          <p:nvPr/>
        </p:nvPicPr>
        <p:blipFill>
          <a:blip r:embed="rId7"/>
          <a:stretch>
            <a:fillRect/>
          </a:stretch>
        </p:blipFill>
        <p:spPr>
          <a:xfrm rot="16200000">
            <a:off x="8261352" y="2107484"/>
            <a:ext cx="736600" cy="6032501"/>
          </a:xfrm>
          <a:prstGeom prst="rect">
            <a:avLst/>
          </a:prstGeom>
        </p:spPr>
      </p:pic>
      <p:sp>
        <p:nvSpPr>
          <p:cNvPr id="46" name="TextBox 27">
            <a:extLst>
              <a:ext uri="{FF2B5EF4-FFF2-40B4-BE49-F238E27FC236}">
                <a16:creationId xmlns:a16="http://schemas.microsoft.com/office/drawing/2014/main" id="{F05CB096-88A7-68E5-8EB2-A53414ACD5BD}"/>
              </a:ext>
            </a:extLst>
          </p:cNvPr>
          <p:cNvSpPr txBox="1"/>
          <p:nvPr/>
        </p:nvSpPr>
        <p:spPr>
          <a:xfrm>
            <a:off x="5438775" y="4963395"/>
            <a:ext cx="6057900" cy="279400"/>
          </a:xfrm>
          <a:prstGeom prst="rect">
            <a:avLst/>
          </a:prstGeom>
        </p:spPr>
        <p:txBody>
          <a:bodyPr lIns="0" tIns="0" rIns="0" bIns="0" rtlCol="0" anchor="ctr"/>
          <a:lstStyle/>
          <a:p>
            <a:pPr lvl="0" algn="ctr">
              <a:lnSpc>
                <a:spcPct val="116199"/>
              </a:lnSpc>
            </a:pPr>
            <a:r>
              <a:rPr lang="en-US" sz="1600" b="0" i="0" u="none" strike="noStrike" dirty="0">
                <a:solidFill>
                  <a:srgbClr val="262626"/>
                </a:solidFill>
                <a:latin typeface="Pretendard Regular"/>
              </a:rPr>
              <a:t>Back End and Feedback System</a:t>
            </a:r>
          </a:p>
        </p:txBody>
      </p:sp>
      <p:pic>
        <p:nvPicPr>
          <p:cNvPr id="47" name="Picture 32">
            <a:extLst>
              <a:ext uri="{FF2B5EF4-FFF2-40B4-BE49-F238E27FC236}">
                <a16:creationId xmlns:a16="http://schemas.microsoft.com/office/drawing/2014/main" id="{1A752399-7C75-6F5A-E75F-C1A6666B08F5}"/>
              </a:ext>
            </a:extLst>
          </p:cNvPr>
          <p:cNvPicPr>
            <a:picLocks noChangeAspect="1"/>
          </p:cNvPicPr>
          <p:nvPr/>
        </p:nvPicPr>
        <p:blipFill>
          <a:blip r:embed="rId10"/>
          <a:stretch>
            <a:fillRect/>
          </a:stretch>
        </p:blipFill>
        <p:spPr>
          <a:xfrm rot="16200000">
            <a:off x="11234737" y="4238624"/>
            <a:ext cx="736600" cy="4013200"/>
          </a:xfrm>
          <a:prstGeom prst="rect">
            <a:avLst/>
          </a:prstGeom>
        </p:spPr>
      </p:pic>
      <p:sp>
        <p:nvSpPr>
          <p:cNvPr id="48" name="TextBox 27">
            <a:extLst>
              <a:ext uri="{FF2B5EF4-FFF2-40B4-BE49-F238E27FC236}">
                <a16:creationId xmlns:a16="http://schemas.microsoft.com/office/drawing/2014/main" id="{FC119C47-6D45-F5A1-94DE-37EFAD6228D4}"/>
              </a:ext>
            </a:extLst>
          </p:cNvPr>
          <p:cNvSpPr txBox="1"/>
          <p:nvPr/>
        </p:nvSpPr>
        <p:spPr>
          <a:xfrm>
            <a:off x="8188324" y="6112031"/>
            <a:ext cx="6057900" cy="279400"/>
          </a:xfrm>
          <a:prstGeom prst="rect">
            <a:avLst/>
          </a:prstGeom>
        </p:spPr>
        <p:txBody>
          <a:bodyPr lIns="0" tIns="0" rIns="0" bIns="0" rtlCol="0" anchor="ctr"/>
          <a:lstStyle/>
          <a:p>
            <a:pPr lvl="0" algn="ctr">
              <a:lnSpc>
                <a:spcPct val="116199"/>
              </a:lnSpc>
            </a:pPr>
            <a:r>
              <a:rPr lang="en-US" sz="1600" b="0" i="0" u="none" strike="noStrike" dirty="0">
                <a:solidFill>
                  <a:srgbClr val="262626"/>
                </a:solidFill>
                <a:latin typeface="Pretendard Regular"/>
              </a:rPr>
              <a:t>Curate Content and Launch</a:t>
            </a:r>
          </a:p>
        </p:txBody>
      </p:sp>
      <p:pic>
        <p:nvPicPr>
          <p:cNvPr id="49" name="Picture 32">
            <a:extLst>
              <a:ext uri="{FF2B5EF4-FFF2-40B4-BE49-F238E27FC236}">
                <a16:creationId xmlns:a16="http://schemas.microsoft.com/office/drawing/2014/main" id="{3010B480-5D46-5F44-43DD-661AACA12A78}"/>
              </a:ext>
            </a:extLst>
          </p:cNvPr>
          <p:cNvPicPr>
            <a:picLocks noChangeAspect="1"/>
          </p:cNvPicPr>
          <p:nvPr/>
        </p:nvPicPr>
        <p:blipFill>
          <a:blip r:embed="rId10"/>
          <a:stretch>
            <a:fillRect/>
          </a:stretch>
        </p:blipFill>
        <p:spPr>
          <a:xfrm rot="16200000">
            <a:off x="11245850" y="5347726"/>
            <a:ext cx="736600" cy="4013200"/>
          </a:xfrm>
          <a:prstGeom prst="rect">
            <a:avLst/>
          </a:prstGeom>
        </p:spPr>
      </p:pic>
      <p:sp>
        <p:nvSpPr>
          <p:cNvPr id="50" name="TextBox 27">
            <a:extLst>
              <a:ext uri="{FF2B5EF4-FFF2-40B4-BE49-F238E27FC236}">
                <a16:creationId xmlns:a16="http://schemas.microsoft.com/office/drawing/2014/main" id="{4FD8E08E-4BBD-2EBA-3B42-B57093EFBCA6}"/>
              </a:ext>
            </a:extLst>
          </p:cNvPr>
          <p:cNvSpPr txBox="1"/>
          <p:nvPr/>
        </p:nvSpPr>
        <p:spPr>
          <a:xfrm>
            <a:off x="8199437" y="7221133"/>
            <a:ext cx="6057900" cy="279400"/>
          </a:xfrm>
          <a:prstGeom prst="rect">
            <a:avLst/>
          </a:prstGeom>
        </p:spPr>
        <p:txBody>
          <a:bodyPr lIns="0" tIns="0" rIns="0" bIns="0" rtlCol="0" anchor="ctr"/>
          <a:lstStyle/>
          <a:p>
            <a:pPr lvl="0" algn="ctr">
              <a:lnSpc>
                <a:spcPct val="116199"/>
              </a:lnSpc>
            </a:pPr>
            <a:r>
              <a:rPr lang="en-US" sz="1600" b="0" i="0" u="none" strike="noStrike" dirty="0">
                <a:solidFill>
                  <a:srgbClr val="262626"/>
                </a:solidFill>
                <a:latin typeface="Pretendard Regular"/>
              </a:rPr>
              <a:t>Market Research + Outreach</a:t>
            </a:r>
          </a:p>
        </p:txBody>
      </p:sp>
      <p:pic>
        <p:nvPicPr>
          <p:cNvPr id="51" name="Picture 14">
            <a:extLst>
              <a:ext uri="{FF2B5EF4-FFF2-40B4-BE49-F238E27FC236}">
                <a16:creationId xmlns:a16="http://schemas.microsoft.com/office/drawing/2014/main" id="{688A10B7-47BC-1EF7-CEC5-718A24CC9CB7}"/>
              </a:ext>
            </a:extLst>
          </p:cNvPr>
          <p:cNvPicPr>
            <a:picLocks noChangeAspect="1"/>
          </p:cNvPicPr>
          <p:nvPr/>
        </p:nvPicPr>
        <p:blipFill>
          <a:blip r:embed="rId7"/>
          <a:stretch>
            <a:fillRect/>
          </a:stretch>
        </p:blipFill>
        <p:spPr>
          <a:xfrm rot="16200000">
            <a:off x="12303127" y="4121739"/>
            <a:ext cx="736600" cy="2025655"/>
          </a:xfrm>
          <a:prstGeom prst="rect">
            <a:avLst/>
          </a:prstGeom>
        </p:spPr>
      </p:pic>
      <p:sp>
        <p:nvSpPr>
          <p:cNvPr id="52" name="TextBox 27">
            <a:extLst>
              <a:ext uri="{FF2B5EF4-FFF2-40B4-BE49-F238E27FC236}">
                <a16:creationId xmlns:a16="http://schemas.microsoft.com/office/drawing/2014/main" id="{6E1640CA-F56B-33F7-6E20-C5577307D6AC}"/>
              </a:ext>
            </a:extLst>
          </p:cNvPr>
          <p:cNvSpPr txBox="1"/>
          <p:nvPr/>
        </p:nvSpPr>
        <p:spPr>
          <a:xfrm>
            <a:off x="9578976" y="4976407"/>
            <a:ext cx="6057900" cy="279400"/>
          </a:xfrm>
          <a:prstGeom prst="rect">
            <a:avLst/>
          </a:prstGeom>
        </p:spPr>
        <p:txBody>
          <a:bodyPr lIns="0" tIns="0" rIns="0" bIns="0" rtlCol="0" anchor="ctr"/>
          <a:lstStyle/>
          <a:p>
            <a:pPr lvl="0" algn="ctr">
              <a:lnSpc>
                <a:spcPct val="116199"/>
              </a:lnSpc>
            </a:pPr>
            <a:r>
              <a:rPr lang="en-US" sz="1600" b="0" i="0" u="none" strike="noStrike" dirty="0">
                <a:solidFill>
                  <a:srgbClr val="262626"/>
                </a:solidFill>
                <a:latin typeface="Pretendard Regular"/>
              </a:rPr>
              <a:t>Finish Algorithm</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134</TotalTime>
  <Words>673</Words>
  <Application>Microsoft Macintosh PowerPoint</Application>
  <PresentationFormat>Custom</PresentationFormat>
  <Paragraphs>80</Paragraphs>
  <Slides>6</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vt:i4>
      </vt:variant>
    </vt:vector>
  </HeadingPairs>
  <TitlesOfParts>
    <vt:vector size="13" baseType="lpstr">
      <vt:lpstr>Pretendard Medium</vt:lpstr>
      <vt:lpstr>Pretendard Regular</vt:lpstr>
      <vt:lpstr>Arial</vt:lpstr>
      <vt:lpstr>Pretendard Bold</vt:lpstr>
      <vt:lpstr>Calibri</vt:lpstr>
      <vt:lpstr>Ostrich Sans Medium</vt:lpstr>
      <vt:lpstr>Office Theme</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Sree Kokkonda</cp:lastModifiedBy>
  <cp:revision>3</cp:revision>
  <dcterms:created xsi:type="dcterms:W3CDTF">2006-08-16T00:00:00Z</dcterms:created>
  <dcterms:modified xsi:type="dcterms:W3CDTF">2024-09-15T19:35:10Z</dcterms:modified>
</cp:coreProperties>
</file>